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4.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47" r:id="rId4"/>
    <p:sldMasterId id="2147484301" r:id="rId5"/>
    <p:sldMasterId id="2147484311" r:id="rId6"/>
    <p:sldMasterId id="2147484272" r:id="rId7"/>
    <p:sldMasterId id="2147484318" r:id="rId8"/>
  </p:sldMasterIdLst>
  <p:notesMasterIdLst>
    <p:notesMasterId r:id="rId18"/>
  </p:notesMasterIdLst>
  <p:handoutMasterIdLst>
    <p:handoutMasterId r:id="rId19"/>
  </p:handoutMasterIdLst>
  <p:sldIdLst>
    <p:sldId id="286" r:id="rId9"/>
    <p:sldId id="308" r:id="rId10"/>
    <p:sldId id="622" r:id="rId11"/>
    <p:sldId id="623" r:id="rId12"/>
    <p:sldId id="305" r:id="rId13"/>
    <p:sldId id="624" r:id="rId14"/>
    <p:sldId id="625" r:id="rId15"/>
    <p:sldId id="626" r:id="rId16"/>
    <p:sldId id="621" r:id="rId17"/>
  </p:sldIdLst>
  <p:sldSz cx="12192000" cy="6858000"/>
  <p:notesSz cx="7010400" cy="12039600"/>
  <p:defaultTextStyle>
    <a:defPPr>
      <a:defRPr lang="en-US"/>
    </a:defPPr>
    <a:lvl1pPr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64" userDrawn="1">
          <p15:clr>
            <a:srgbClr val="A4A3A4"/>
          </p15:clr>
        </p15:guide>
        <p15:guide id="3" pos="4464" userDrawn="1">
          <p15:clr>
            <a:srgbClr val="A4A3A4"/>
          </p15:clr>
        </p15:guide>
        <p15:guide id="4" pos="6408" userDrawn="1">
          <p15:clr>
            <a:srgbClr val="A4A3A4"/>
          </p15:clr>
        </p15:guide>
        <p15:guide id="5" orient="horz" pos="312" userDrawn="1">
          <p15:clr>
            <a:srgbClr val="A4A3A4"/>
          </p15:clr>
        </p15:guide>
        <p15:guide id="7" orient="horz" pos="34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7EEE"/>
    <a:srgbClr val="9F9C95"/>
    <a:srgbClr val="A4A5A3"/>
    <a:srgbClr val="CBCBCB"/>
    <a:srgbClr val="FFFF66"/>
    <a:srgbClr val="FFFFFF"/>
    <a:srgbClr val="FCAE3B"/>
    <a:srgbClr val="50771B"/>
    <a:srgbClr val="C19859"/>
    <a:srgbClr val="ECEC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78F3DA-CE62-408C-8297-C3486CD7C5E0}" v="2" dt="2022-08-06T17:43:29.808"/>
    <p1510:client id="{B540D581-62D2-470F-9F2B-892F09415A9C}" v="411" dt="2022-08-15T08:16:50.860"/>
    <p1510:client id="{D3280B9C-27B7-4A34-B1E3-56C31D80B0B6}" v="7" dt="2022-08-14T23:15:11.5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05" autoAdjust="0"/>
    <p:restoredTop sz="94690"/>
  </p:normalViewPr>
  <p:slideViewPr>
    <p:cSldViewPr snapToGrid="0">
      <p:cViewPr varScale="1">
        <p:scale>
          <a:sx n="111" d="100"/>
          <a:sy n="111" d="100"/>
        </p:scale>
        <p:origin x="608" y="200"/>
      </p:cViewPr>
      <p:guideLst>
        <p:guide orient="horz" pos="2160"/>
        <p:guide pos="3864"/>
        <p:guide pos="4464"/>
        <p:guide pos="6408"/>
        <p:guide orient="horz" pos="312"/>
        <p:guide orient="horz" pos="3456"/>
      </p:guideLst>
    </p:cSldViewPr>
  </p:slideViewPr>
  <p:notesTextViewPr>
    <p:cViewPr>
      <p:scale>
        <a:sx n="100" d="100"/>
        <a:sy n="100" d="100"/>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sz="quarter"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61A2DE62-24B0-4972-852B-4785B8FCBE77}" type="datetimeFigureOut">
              <a:rPr lang="en-US"/>
              <a:pPr/>
              <a:t>8/3/23</a:t>
            </a:fld>
            <a:endParaRPr lang="en-US"/>
          </a:p>
        </p:txBody>
      </p:sp>
      <p:sp>
        <p:nvSpPr>
          <p:cNvPr id="4" name="Footer Placeholder 3"/>
          <p:cNvSpPr>
            <a:spLocks noGrp="1"/>
          </p:cNvSpPr>
          <p:nvPr>
            <p:ph type="ftr" sz="quarter" idx="2"/>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5" name="Slide Number Placeholder 4"/>
          <p:cNvSpPr>
            <a:spLocks noGrp="1"/>
          </p:cNvSpPr>
          <p:nvPr>
            <p:ph type="sldNum" sz="quarter" idx="3"/>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603F1684-B626-4C74-9731-CBE8CE5003E4}" type="slidenum">
              <a:rPr lang="en-US"/>
              <a:pPr/>
              <a:t>‹#›</a:t>
            </a:fld>
            <a:endParaRPr lang="en-US"/>
          </a:p>
        </p:txBody>
      </p:sp>
    </p:spTree>
    <p:extLst>
      <p:ext uri="{BB962C8B-B14F-4D97-AF65-F5344CB8AC3E}">
        <p14:creationId xmlns:p14="http://schemas.microsoft.com/office/powerpoint/2010/main" val="362965369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jpeg>
</file>

<file path=ppt/media/image11.jpg>
</file>

<file path=ppt/media/image12.jpeg>
</file>

<file path=ppt/media/image13.jpeg>
</file>

<file path=ppt/media/image14.png>
</file>

<file path=ppt/media/image15.png>
</file>

<file path=ppt/media/image16.jpeg>
</file>

<file path=ppt/media/image17.jpeg>
</file>

<file path=ppt/media/image18.png>
</file>

<file path=ppt/media/image2.jpeg>
</file>

<file path=ppt/media/image20.png>
</file>

<file path=ppt/media/image21.png>
</file>

<file path=ppt/media/image22.jpeg>
</file>

<file path=ppt/media/image23.pn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9ADC5788-3AFA-4451-BC67-BFEEAB944D67}" type="datetimeFigureOut">
              <a:rPr lang="en-US"/>
              <a:pPr/>
              <a:t>8/3/23</a:t>
            </a:fld>
            <a:endParaRPr lang="en-US"/>
          </a:p>
        </p:txBody>
      </p:sp>
      <p:sp>
        <p:nvSpPr>
          <p:cNvPr id="4" name="Slide Image Placeholder 3"/>
          <p:cNvSpPr>
            <a:spLocks noGrp="1" noRot="1" noChangeAspect="1"/>
          </p:cNvSpPr>
          <p:nvPr>
            <p:ph type="sldImg" idx="2"/>
          </p:nvPr>
        </p:nvSpPr>
        <p:spPr>
          <a:xfrm>
            <a:off x="-508000" y="903288"/>
            <a:ext cx="8026400" cy="45148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675" y="5719633"/>
            <a:ext cx="5607050" cy="5417409"/>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06A0A3C6-4E22-46FB-836F-CA2C48EC4DC1}" type="slidenum">
              <a:rPr lang="en-US"/>
              <a:pPr/>
              <a:t>‹#›</a:t>
            </a:fld>
            <a:endParaRPr lang="en-US"/>
          </a:p>
        </p:txBody>
      </p:sp>
    </p:spTree>
    <p:extLst>
      <p:ext uri="{BB962C8B-B14F-4D97-AF65-F5344CB8AC3E}">
        <p14:creationId xmlns:p14="http://schemas.microsoft.com/office/powerpoint/2010/main" val="204033704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34"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CE-QUAL-W2 is an important model in the Water Temperature Modeling Platform (WTMP) of the California Central Valley Project.</a:t>
            </a:r>
          </a:p>
          <a:p>
            <a:r>
              <a:rPr lang="en-US" dirty="0"/>
              <a:t>https://</a:t>
            </a:r>
            <a:r>
              <a:rPr lang="en-US" dirty="0" err="1"/>
              <a:t>www.usbr.gov</a:t>
            </a:r>
            <a:r>
              <a:rPr lang="en-US" dirty="0"/>
              <a:t>/</a:t>
            </a:r>
            <a:r>
              <a:rPr lang="en-US" dirty="0" err="1"/>
              <a:t>mp</a:t>
            </a:r>
            <a:r>
              <a:rPr lang="en-US" dirty="0"/>
              <a:t>/</a:t>
            </a:r>
            <a:r>
              <a:rPr lang="en-US" dirty="0" err="1"/>
              <a:t>bdo</a:t>
            </a:r>
            <a:r>
              <a:rPr lang="en-US" dirty="0"/>
              <a:t>/docs/cvp-wtmp-factsheet-20210617.pdf</a:t>
            </a:r>
          </a:p>
        </p:txBody>
      </p:sp>
      <p:sp>
        <p:nvSpPr>
          <p:cNvPr id="4" name="Slide Number Placeholder 3"/>
          <p:cNvSpPr>
            <a:spLocks noGrp="1"/>
          </p:cNvSpPr>
          <p:nvPr>
            <p:ph type="sldNum" sz="quarter" idx="5"/>
          </p:nvPr>
        </p:nvSpPr>
        <p:spPr/>
        <p:txBody>
          <a:bodyPr/>
          <a:lstStyle/>
          <a:p>
            <a:fld id="{06A0A3C6-4E22-46FB-836F-CA2C48EC4DC1}" type="slidenum">
              <a:rPr lang="en-US" smtClean="0"/>
              <a:pPr/>
              <a:t>3</a:t>
            </a:fld>
            <a:endParaRPr lang="en-US"/>
          </a:p>
        </p:txBody>
      </p:sp>
    </p:spTree>
    <p:extLst>
      <p:ext uri="{BB962C8B-B14F-4D97-AF65-F5344CB8AC3E}">
        <p14:creationId xmlns:p14="http://schemas.microsoft.com/office/powerpoint/2010/main" val="2184381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sp>
        <p:nvSpPr>
          <p:cNvPr id="9" name="Text Placeholder 8"/>
          <p:cNvSpPr>
            <a:spLocks noGrp="1"/>
          </p:cNvSpPr>
          <p:nvPr userDrawn="1">
            <p:ph type="body" sz="quarter" idx="12"/>
          </p:nvPr>
        </p:nvSpPr>
        <p:spPr>
          <a:xfrm>
            <a:off x="609602" y="3200405"/>
            <a:ext cx="9144001" cy="1562099"/>
          </a:xfrm>
          <a:prstGeom prst="rect">
            <a:avLst/>
          </a:prstGeom>
        </p:spPr>
        <p:txBody>
          <a:bodyPr/>
          <a:lstStyle>
            <a:lvl1pPr>
              <a:defRPr/>
            </a:lvl1pPr>
          </a:lstStyle>
          <a:p>
            <a:pPr lvl="0"/>
            <a:r>
              <a:rPr lang="en-US"/>
              <a:t>Click to edit Master text styles</a:t>
            </a:r>
          </a:p>
        </p:txBody>
      </p:sp>
      <p:sp>
        <p:nvSpPr>
          <p:cNvPr id="2" name="Title 1"/>
          <p:cNvSpPr>
            <a:spLocks noGrp="1"/>
          </p:cNvSpPr>
          <p:nvPr userDrawn="1">
            <p:ph type="title"/>
          </p:nvPr>
        </p:nvSpPr>
        <p:spPr>
          <a:xfrm>
            <a:off x="609600" y="1924055"/>
            <a:ext cx="9144000" cy="1107559"/>
          </a:xfrm>
          <a:prstGeom prst="rect">
            <a:avLst/>
          </a:prstGeom>
        </p:spPr>
        <p:txBody>
          <a:bodyPr/>
          <a:lstStyle/>
          <a:p>
            <a:r>
              <a:rPr lang="en-US"/>
              <a:t>Click to edit Master title style</a:t>
            </a:r>
            <a:endParaRPr lang="en-US" dirty="0"/>
          </a:p>
        </p:txBody>
      </p:sp>
      <p:sp>
        <p:nvSpPr>
          <p:cNvPr id="3" name="Slide Number Placeholder 2"/>
          <p:cNvSpPr>
            <a:spLocks noGrp="1"/>
          </p:cNvSpPr>
          <p:nvPr userDrawn="1">
            <p:ph type="sldNum" sz="quarter" idx="10"/>
          </p:nvPr>
        </p:nvSpPr>
        <p:spPr/>
        <p:txBody>
          <a:bodyPr/>
          <a:lstStyle>
            <a:lvl1pPr>
              <a:defRPr b="1">
                <a:effectLst>
                  <a:outerShdw blurRad="38100" dist="38100" dir="2700000" algn="tl">
                    <a:srgbClr val="000000">
                      <a:alpha val="43137"/>
                    </a:srgbClr>
                  </a:outerShdw>
                </a:effectLst>
              </a:defRPr>
            </a:lvl1pPr>
          </a:lstStyle>
          <a:p>
            <a:fld id="{0D0E9D3B-CB56-40AE-B0A9-8DA5E1AEFDB7}" type="slidenum">
              <a:rPr lang="en-US" smtClean="0"/>
              <a:pPr/>
              <a:t>‹#›</a:t>
            </a:fld>
            <a:endParaRPr lang="en-US" dirty="0"/>
          </a:p>
        </p:txBody>
      </p:sp>
      <p:sp>
        <p:nvSpPr>
          <p:cNvPr id="4" name="Footer Placeholder 3"/>
          <p:cNvSpPr>
            <a:spLocks noGrp="1"/>
          </p:cNvSpPr>
          <p:nvPr userDrawn="1">
            <p:ph type="ftr" sz="quarter" idx="11"/>
          </p:nvPr>
        </p:nvSpPr>
        <p:spPr/>
        <p:txBody>
          <a:bodyPr/>
          <a:lstStyle/>
          <a:p>
            <a:r>
              <a:rPr lang="en-US"/>
              <a:t>File Name</a:t>
            </a:r>
            <a:endParaRPr lang="en-US" dirty="0"/>
          </a:p>
        </p:txBody>
      </p:sp>
      <p:sp>
        <p:nvSpPr>
          <p:cNvPr id="7" name="Text Placeholder 6"/>
          <p:cNvSpPr>
            <a:spLocks noGrp="1"/>
          </p:cNvSpPr>
          <p:nvPr>
            <p:ph type="body" sz="quarter" idx="13" hasCustomPrompt="1"/>
          </p:nvPr>
        </p:nvSpPr>
        <p:spPr>
          <a:xfrm>
            <a:off x="1" y="106998"/>
            <a:ext cx="12191999" cy="403225"/>
          </a:xfrm>
          <a:prstGeom prst="rect">
            <a:avLst/>
          </a:prstGeom>
        </p:spPr>
        <p:txBody>
          <a:bodyPr>
            <a:normAutofit/>
          </a:bodyPr>
          <a:lstStyle>
            <a:lvl1pPr algn="ctr">
              <a:buFontTx/>
              <a:buNone/>
              <a:defRPr sz="1200">
                <a:solidFill>
                  <a:schemeClr val="bg1"/>
                </a:solidFill>
                <a:effectLst>
                  <a:outerShdw blurRad="38100" dist="38100" dir="2700000" algn="tl">
                    <a:srgbClr val="000000">
                      <a:alpha val="43137"/>
                    </a:srgbClr>
                  </a:outerShdw>
                </a:effectLst>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a:t>CLICK TO ENTER CLASSIFICATION</a:t>
            </a:r>
          </a:p>
        </p:txBody>
      </p:sp>
      <p:sp>
        <p:nvSpPr>
          <p:cNvPr id="11" name="Text Placeholder 10"/>
          <p:cNvSpPr>
            <a:spLocks noGrp="1"/>
          </p:cNvSpPr>
          <p:nvPr>
            <p:ph type="body" sz="quarter" idx="14" hasCustomPrompt="1"/>
          </p:nvPr>
        </p:nvSpPr>
        <p:spPr>
          <a:xfrm>
            <a:off x="0" y="6455410"/>
            <a:ext cx="12192000" cy="295910"/>
          </a:xfrm>
          <a:prstGeom prst="rect">
            <a:avLst/>
          </a:prstGeom>
        </p:spPr>
        <p:txBody>
          <a:bodyPr vert="horz" lIns="91440" tIns="45720" rIns="91440" bIns="45720" rtlCol="0">
            <a:normAutofit/>
          </a:bodyPr>
          <a:lstStyle>
            <a:lvl1pPr algn="ctr">
              <a:defRPr lang="en-US" sz="12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CLICK TO ENTER CLASSIFICATION</a:t>
            </a:r>
          </a:p>
        </p:txBody>
      </p:sp>
    </p:spTree>
    <p:extLst>
      <p:ext uri="{BB962C8B-B14F-4D97-AF65-F5344CB8AC3E}">
        <p14:creationId xmlns:p14="http://schemas.microsoft.com/office/powerpoint/2010/main" val="224210217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497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0383134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762000"/>
          </a:xfrm>
        </p:spPr>
        <p:txBody>
          <a:bodyPr/>
          <a:lstStyle>
            <a:lvl1pPr>
              <a:defRPr sz="3600"/>
            </a:lvl1pPr>
          </a:lstStyle>
          <a:p>
            <a:r>
              <a:rPr lang="en-US" dirty="0"/>
              <a:t>Click to edit Master title style</a:t>
            </a:r>
          </a:p>
        </p:txBody>
      </p:sp>
      <p:sp>
        <p:nvSpPr>
          <p:cNvPr id="3" name="Content Placeholder 2"/>
          <p:cNvSpPr>
            <a:spLocks noGrp="1"/>
          </p:cNvSpPr>
          <p:nvPr>
            <p:ph idx="1"/>
          </p:nvPr>
        </p:nvSpPr>
        <p:spPr>
          <a:xfrm>
            <a:off x="1828800" y="1524000"/>
            <a:ext cx="8534400" cy="4724400"/>
          </a:xfrm>
          <a:solidFill>
            <a:schemeClr val="accent6">
              <a:lumMod val="50000"/>
              <a:alpha val="45000"/>
            </a:schemeClr>
          </a:solidFill>
        </p:spPr>
        <p:txBody>
          <a:bodyPr/>
          <a:lstStyle>
            <a:lvl1pPr>
              <a:buClr>
                <a:srgbClr val="00B0F0"/>
              </a:buClr>
              <a:buSzPct val="120000"/>
              <a:buFont typeface="Arial" pitchFamily="34" charset="0"/>
              <a:buChar char="•"/>
              <a:defRPr sz="2000"/>
            </a:lvl1pPr>
            <a:lvl2pPr>
              <a:buSzPct val="120000"/>
              <a:buFont typeface="Arial" pitchFamily="34" charset="0"/>
              <a:buChar char="•"/>
              <a:defRPr sz="1800"/>
            </a:lvl2pPr>
            <a:lvl3pPr>
              <a:buClr>
                <a:srgbClr val="00B0F0"/>
              </a:buClr>
              <a:buSzPct val="120000"/>
              <a:buFont typeface="Arial" pitchFamily="34" charset="0"/>
              <a:buChar char="•"/>
              <a:defRPr sz="1600"/>
            </a:lvl3pPr>
            <a:lvl4pPr>
              <a:buFont typeface="Courier New" pitchFamily="49" charset="0"/>
              <a:buChar char="o"/>
              <a:defRPr sz="1400"/>
            </a:lvl4pPr>
            <a:lvl5pPr>
              <a:buClr>
                <a:srgbClr val="00B0F0"/>
              </a:buClr>
              <a:buFont typeface="Courier New" pitchFamily="49" charset="0"/>
              <a:buChar char="o"/>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09600" y="6400800"/>
            <a:ext cx="2844800" cy="320675"/>
          </a:xfrm>
        </p:spPr>
        <p:txBody>
          <a:bodyPr/>
          <a:lstStyle>
            <a:lvl1pPr>
              <a:defRPr/>
            </a:lvl1pPr>
          </a:lstStyle>
          <a:p>
            <a:fld id="{3C593294-CFC3-4F9B-9837-8137DD11B3FE}" type="datetime1">
              <a:rPr lang="en-US" smtClean="0"/>
              <a:pPr/>
              <a:t>8/3/23</a:t>
            </a:fld>
            <a:endParaRPr lang="en-US"/>
          </a:p>
        </p:txBody>
      </p:sp>
      <p:sp>
        <p:nvSpPr>
          <p:cNvPr id="5" name="Footer Placeholder 4"/>
          <p:cNvSpPr>
            <a:spLocks noGrp="1"/>
          </p:cNvSpPr>
          <p:nvPr>
            <p:ph type="ftr" sz="quarter" idx="11"/>
          </p:nvPr>
        </p:nvSpPr>
        <p:spPr>
          <a:xfrm>
            <a:off x="4165600" y="6400800"/>
            <a:ext cx="3860800" cy="320675"/>
          </a:xfrm>
        </p:spPr>
        <p:txBody>
          <a:bodyPr/>
          <a:lstStyle>
            <a:lvl1pPr>
              <a:defRPr/>
            </a:lvl1pPr>
          </a:lstStyle>
          <a:p>
            <a:endParaRPr lang="en-US" dirty="0"/>
          </a:p>
        </p:txBody>
      </p:sp>
      <p:sp>
        <p:nvSpPr>
          <p:cNvPr id="6" name="Slide Number Placeholder 5"/>
          <p:cNvSpPr>
            <a:spLocks noGrp="1"/>
          </p:cNvSpPr>
          <p:nvPr>
            <p:ph type="sldNum" sz="quarter" idx="12"/>
          </p:nvPr>
        </p:nvSpPr>
        <p:spPr>
          <a:xfrm>
            <a:off x="8737600" y="6400800"/>
            <a:ext cx="2844800" cy="320675"/>
          </a:xfrm>
        </p:spPr>
        <p:txBody>
          <a:bodyPr/>
          <a:lstStyle>
            <a:lvl1pPr>
              <a:defRPr/>
            </a:lvl1pPr>
          </a:lstStyle>
          <a:p>
            <a:fld id="{2D23EAB1-8EA4-4CE5-A8AE-9AB5B71DF111}" type="slidenum">
              <a:rPr lang="en-US"/>
              <a:pPr/>
              <a:t>‹#›</a:t>
            </a:fld>
            <a:endParaRPr lang="en-US"/>
          </a:p>
        </p:txBody>
      </p:sp>
    </p:spTree>
    <p:extLst>
      <p:ext uri="{BB962C8B-B14F-4D97-AF65-F5344CB8AC3E}">
        <p14:creationId xmlns:p14="http://schemas.microsoft.com/office/powerpoint/2010/main" val="35629727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237820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279750143"/>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0359619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3025742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9062999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0041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53473780"/>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8000213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9633878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1004871777"/>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533561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9888713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4425902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27155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65380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3800186101"/>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422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327260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695697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45495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426906573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639574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9.xml"/><Relationship Id="rId7"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image" Target="../media/image6.png"/></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10" Type="http://schemas.openxmlformats.org/officeDocument/2006/relationships/image" Target="../media/image6.png"/><Relationship Id="rId4" Type="http://schemas.openxmlformats.org/officeDocument/2006/relationships/slideLayout" Target="../slideLayouts/slideLayout16.xml"/><Relationship Id="rId9"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9"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Placeholder 7">
            <a:extLst>
              <a:ext uri="{FF2B5EF4-FFF2-40B4-BE49-F238E27FC236}">
                <a16:creationId xmlns:a16="http://schemas.microsoft.com/office/drawing/2014/main" id="{C930DDFD-C2CD-854E-EAA8-FC5C400F36B6}"/>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7149290" y="3082338"/>
            <a:ext cx="2150384" cy="2445851"/>
          </a:xfrm>
          <a:prstGeom prst="rect">
            <a:avLst/>
          </a:prstGeom>
          <a:ln w="19050">
            <a:solidFill>
              <a:schemeClr val="tx1"/>
            </a:solidFill>
          </a:ln>
        </p:spPr>
      </p:pic>
      <p:pic>
        <p:nvPicPr>
          <p:cNvPr id="7" name="Picture 6" descr="A body of water&#10;&#10;Description automatically generated">
            <a:extLst>
              <a:ext uri="{FF2B5EF4-FFF2-40B4-BE49-F238E27FC236}">
                <a16:creationId xmlns:a16="http://schemas.microsoft.com/office/drawing/2014/main" id="{8D345744-4BB6-A552-A696-3E29F74BAC85}"/>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a:stretch/>
        </p:blipFill>
        <p:spPr>
          <a:xfrm>
            <a:off x="9299674" y="3081534"/>
            <a:ext cx="2433110" cy="2445849"/>
          </a:xfrm>
          <a:prstGeom prst="rect">
            <a:avLst/>
          </a:prstGeom>
          <a:ln w="19050">
            <a:solidFill>
              <a:schemeClr val="tx1"/>
            </a:solidFill>
          </a:ln>
        </p:spPr>
      </p:pic>
      <p:pic>
        <p:nvPicPr>
          <p:cNvPr id="5" name="Picture 4" descr="A picture containing tree, water, outdoor, nature&#10;&#10;Description automatically generated">
            <a:extLst>
              <a:ext uri="{FF2B5EF4-FFF2-40B4-BE49-F238E27FC236}">
                <a16:creationId xmlns:a16="http://schemas.microsoft.com/office/drawing/2014/main" id="{CC7E3D49-3990-21E2-46AF-4FE1C764392F}"/>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7149290" y="516571"/>
            <a:ext cx="4583494" cy="2558088"/>
          </a:xfrm>
          <a:prstGeom prst="rect">
            <a:avLst/>
          </a:prstGeom>
          <a:ln w="19050">
            <a:solidFill>
              <a:schemeClr val="tx1"/>
            </a:solidFill>
          </a:ln>
        </p:spPr>
      </p:pic>
      <p:pic>
        <p:nvPicPr>
          <p:cNvPr id="2" name="Picture 1"/>
          <p:cNvPicPr>
            <a:picLocks noChangeAspect="1"/>
          </p:cNvPicPr>
          <p:nvPr userDrawn="1"/>
        </p:nvPicPr>
        <p:blipFill>
          <a:blip r:embed="rId6"/>
          <a:stretch>
            <a:fillRect/>
          </a:stretch>
        </p:blipFill>
        <p:spPr>
          <a:xfrm>
            <a:off x="0" y="0"/>
            <a:ext cx="12192000" cy="6858000"/>
          </a:xfrm>
          <a:prstGeom prst="rect">
            <a:avLst/>
          </a:prstGeom>
        </p:spPr>
      </p:pic>
      <p:sp>
        <p:nvSpPr>
          <p:cNvPr id="20" name="Footer Placeholder 19"/>
          <p:cNvSpPr>
            <a:spLocks noGrp="1"/>
          </p:cNvSpPr>
          <p:nvPr userDrawn="1">
            <p:ph type="ftr" sz="quarter" idx="3"/>
          </p:nvPr>
        </p:nvSpPr>
        <p:spPr>
          <a:xfrm>
            <a:off x="125346" y="6504409"/>
            <a:ext cx="4214284" cy="365125"/>
          </a:xfrm>
          <a:prstGeom prst="rect">
            <a:avLst/>
          </a:prstGeom>
        </p:spPr>
        <p:txBody>
          <a:bodyPr vert="horz" lIns="91440" tIns="45720" rIns="91440" bIns="45720" rtlCol="0" anchor="ctr"/>
          <a:lstStyle>
            <a:lvl1pPr algn="l">
              <a:defRPr sz="750">
                <a:solidFill>
                  <a:schemeClr val="bg1"/>
                </a:solidFill>
              </a:defRPr>
            </a:lvl1pPr>
          </a:lstStyle>
          <a:p>
            <a:r>
              <a:rPr lang="en-US"/>
              <a:t>File Name</a:t>
            </a:r>
            <a:endParaRPr lang="en-US" dirty="0"/>
          </a:p>
        </p:txBody>
      </p:sp>
      <p:sp>
        <p:nvSpPr>
          <p:cNvPr id="41" name="Title Placeholder 17"/>
          <p:cNvSpPr>
            <a:spLocks noGrp="1"/>
          </p:cNvSpPr>
          <p:nvPr userDrawn="1">
            <p:ph type="title"/>
          </p:nvPr>
        </p:nvSpPr>
        <p:spPr>
          <a:xfrm>
            <a:off x="654050" y="1606545"/>
            <a:ext cx="7984853" cy="12738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6" name="Text Placeholder 15"/>
          <p:cNvSpPr>
            <a:spLocks noGrp="1"/>
          </p:cNvSpPr>
          <p:nvPr userDrawn="1">
            <p:ph type="body" idx="1"/>
          </p:nvPr>
        </p:nvSpPr>
        <p:spPr>
          <a:xfrm>
            <a:off x="654050" y="2505109"/>
            <a:ext cx="7984853" cy="2781908"/>
          </a:xfrm>
          <a:prstGeom prst="rect">
            <a:avLst/>
          </a:prstGeom>
        </p:spPr>
        <p:txBody>
          <a:bodyPr vert="horz" lIns="91440" tIns="45720" rIns="91440" bIns="45720" rtlCol="0">
            <a:normAutofit/>
          </a:bodyPr>
          <a:lstStyle/>
          <a:p>
            <a:pPr lvl="0"/>
            <a:r>
              <a:rPr lang="en-US" dirty="0"/>
              <a:t>Click to edit Master text styles</a:t>
            </a:r>
          </a:p>
        </p:txBody>
      </p:sp>
      <p:sp>
        <p:nvSpPr>
          <p:cNvPr id="15" name="Slide Number Placeholder 5"/>
          <p:cNvSpPr>
            <a:spLocks noGrp="1"/>
          </p:cNvSpPr>
          <p:nvPr userDrawn="1">
            <p:ph type="sldNum" sz="quarter" idx="4"/>
          </p:nvPr>
        </p:nvSpPr>
        <p:spPr>
          <a:xfrm>
            <a:off x="11190668" y="6577159"/>
            <a:ext cx="977900" cy="365125"/>
          </a:xfrm>
          <a:prstGeom prst="rect">
            <a:avLst/>
          </a:prstGeom>
          <a:ln w="57150">
            <a:noFill/>
          </a:ln>
        </p:spPr>
        <p:txBody>
          <a:bodyPr/>
          <a:lstStyle>
            <a:lvl1pPr algn="r">
              <a:defRPr sz="900">
                <a:solidFill>
                  <a:schemeClr val="tx1">
                    <a:lumMod val="65000"/>
                    <a:lumOff val="35000"/>
                  </a:schemeClr>
                </a:solidFill>
                <a:latin typeface="+mn-lt"/>
              </a:defRPr>
            </a:lvl1pPr>
          </a:lstStyle>
          <a:p>
            <a:fld id="{0D0E9D3B-CB56-40AE-B0A9-8DA5E1AEFDB7}" type="slidenum">
              <a:rPr lang="en-US" smtClean="0"/>
              <a:pPr/>
              <a:t>‹#›</a:t>
            </a:fld>
            <a:endParaRPr lang="en-US" dirty="0"/>
          </a:p>
        </p:txBody>
      </p:sp>
      <p:cxnSp>
        <p:nvCxnSpPr>
          <p:cNvPr id="18" name="Straight Connector 17">
            <a:extLst>
              <a:ext uri="{FF2B5EF4-FFF2-40B4-BE49-F238E27FC236}">
                <a16:creationId xmlns:a16="http://schemas.microsoft.com/office/drawing/2014/main" id="{3D665B91-8567-DD4A-BD2E-E719F20E35F0}"/>
              </a:ext>
            </a:extLst>
          </p:cNvPr>
          <p:cNvCxnSpPr/>
          <p:nvPr userDrawn="1"/>
        </p:nvCxnSpPr>
        <p:spPr>
          <a:xfrm flipH="1">
            <a:off x="1476587" y="6373877"/>
            <a:ext cx="1020741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A2EE2D-7BB5-4F44-82C4-5CF4EE388EFF}"/>
              </a:ext>
            </a:extLst>
          </p:cNvPr>
          <p:cNvSpPr txBox="1"/>
          <p:nvPr userDrawn="1"/>
        </p:nvSpPr>
        <p:spPr>
          <a:xfrm>
            <a:off x="6224694" y="6442287"/>
            <a:ext cx="5567680" cy="246221"/>
          </a:xfrm>
          <a:prstGeom prst="rect">
            <a:avLst/>
          </a:prstGeom>
          <a:noFill/>
        </p:spPr>
        <p:txBody>
          <a:bodyPr wrap="square" rtlCol="0">
            <a:spAutoFit/>
          </a:bodyPr>
          <a:lstStyle/>
          <a:p>
            <a:pPr algn="r"/>
            <a:r>
              <a:rPr lang="en-US" sz="1000" i="1" dirty="0">
                <a:solidFill>
                  <a:prstClr val="black"/>
                </a:solidFill>
              </a:rPr>
              <a:t>DISCOVER  |  DEVELOP  |  DELIVER</a:t>
            </a:r>
          </a:p>
        </p:txBody>
      </p:sp>
    </p:spTree>
    <p:extLst>
      <p:ext uri="{BB962C8B-B14F-4D97-AF65-F5344CB8AC3E}">
        <p14:creationId xmlns:p14="http://schemas.microsoft.com/office/powerpoint/2010/main" val="2919789318"/>
      </p:ext>
    </p:extLst>
  </p:cSld>
  <p:clrMap bg1="lt1" tx1="dk1" bg2="lt2" tx2="dk2" accent1="accent1" accent2="accent2" accent3="accent3" accent4="accent4" accent5="accent5" accent6="accent6" hlink="hlink" folHlink="folHlink"/>
  <p:sldLayoutIdLst>
    <p:sldLayoutId id="2147484251" r:id="rId1"/>
  </p:sldLayoutIdLst>
  <p:hf hdr="0" dt="0"/>
  <p:txStyles>
    <p:titleStyle>
      <a:lvl1pPr algn="l" defTabSz="685800" rtl="0" eaLnBrk="1" latinLnBrk="0" hangingPunct="1">
        <a:lnSpc>
          <a:spcPct val="100000"/>
        </a:lnSpc>
        <a:spcBef>
          <a:spcPct val="0"/>
        </a:spcBef>
        <a:buNone/>
        <a:defRPr sz="2700" b="1" kern="1200" cap="all" baseline="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5ACBF0"/>
          </p15:clr>
        </p15:guide>
        <p15:guide id="2" pos="61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stretch>
            <a:fillRect/>
          </a:stretch>
        </p:blipFill>
        <p:spPr>
          <a:xfrm>
            <a:off x="0" y="0"/>
            <a:ext cx="12192000" cy="6857999"/>
          </a:xfrm>
          <a:prstGeom prst="rect">
            <a:avLst/>
          </a:prstGeom>
        </p:spPr>
      </p:pic>
      <p:sp>
        <p:nvSpPr>
          <p:cNvPr id="10" name="Rounded Rectangle 9">
            <a:extLst>
              <a:ext uri="{FF2B5EF4-FFF2-40B4-BE49-F238E27FC236}">
                <a16:creationId xmlns:a16="http://schemas.microsoft.com/office/drawing/2014/main" id="{4CAF9F99-F54C-A57F-DAA4-B479617EFA2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01046" y="6580037"/>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8"/>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Tree>
    <p:extLst>
      <p:ext uri="{BB962C8B-B14F-4D97-AF65-F5344CB8AC3E}">
        <p14:creationId xmlns:p14="http://schemas.microsoft.com/office/powerpoint/2010/main" val="2080234048"/>
      </p:ext>
    </p:extLst>
  </p:cSld>
  <p:clrMap bg1="lt1" tx1="dk1" bg2="lt2" tx2="dk2" accent1="accent1" accent2="accent2" accent3="accent3" accent4="accent4" accent5="accent5" accent6="accent6" hlink="hlink" folHlink="folHlink"/>
  <p:sldLayoutIdLst>
    <p:sldLayoutId id="2147484302" r:id="rId1"/>
    <p:sldLayoutId id="2147484308" r:id="rId2"/>
    <p:sldLayoutId id="2147484316" r:id="rId3"/>
    <p:sldLayoutId id="2147484309" r:id="rId4"/>
    <p:sldLayoutId id="2147484310" r:id="rId5"/>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chemeClr val="tx1"/>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chemeClr val="tx1"/>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chemeClr val="tx1"/>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Clr>
          <a:schemeClr val="tx1"/>
        </a:buClr>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Clr>
          <a:schemeClr val="tx1"/>
        </a:buClr>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8"/>
          <a:stretch>
            <a:fillRect/>
          </a:stretch>
        </p:blipFill>
        <p:spPr>
          <a:xfrm>
            <a:off x="0" y="0"/>
            <a:ext cx="12192000" cy="6857999"/>
          </a:xfrm>
          <a:prstGeom prst="rect">
            <a:avLst/>
          </a:prstGeom>
        </p:spPr>
      </p:pic>
      <p:sp>
        <p:nvSpPr>
          <p:cNvPr id="11" name="Rounded Rectangle 10"/>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184570" y="6595360"/>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9"/>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Tree>
    <p:extLst>
      <p:ext uri="{BB962C8B-B14F-4D97-AF65-F5344CB8AC3E}">
        <p14:creationId xmlns:p14="http://schemas.microsoft.com/office/powerpoint/2010/main" val="799197940"/>
      </p:ext>
    </p:extLst>
  </p:cSld>
  <p:clrMap bg1="lt1" tx1="dk1" bg2="lt2" tx2="dk2" accent1="accent1" accent2="accent2" accent3="accent3" accent4="accent4" accent5="accent5" accent6="accent6" hlink="hlink" folHlink="folHlink"/>
  <p:sldLayoutIdLst>
    <p:sldLayoutId id="2147484312" r:id="rId1"/>
    <p:sldLayoutId id="2147484313" r:id="rId2"/>
    <p:sldLayoutId id="2147484314" r:id="rId3"/>
    <p:sldLayoutId id="2147484317" r:id="rId4"/>
    <p:sldLayoutId id="2147484315" r:id="rId5"/>
    <p:sldLayoutId id="2147484327" r:id="rId6"/>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C0E67D63-A09B-E760-5A10-8242BCEA7941}"/>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192808" y="6587122"/>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10"/>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Tree>
    <p:extLst>
      <p:ext uri="{BB962C8B-B14F-4D97-AF65-F5344CB8AC3E}">
        <p14:creationId xmlns:p14="http://schemas.microsoft.com/office/powerpoint/2010/main" val="3506813200"/>
      </p:ext>
    </p:extLst>
  </p:cSld>
  <p:clrMap bg1="lt1" tx1="dk1" bg2="lt2" tx2="dk2" accent1="accent1" accent2="accent2" accent3="accent3" accent4="accent4" accent5="accent5" accent6="accent6" hlink="hlink" folHlink="folHlink"/>
  <p:sldLayoutIdLst>
    <p:sldLayoutId id="2147484273" r:id="rId1"/>
    <p:sldLayoutId id="2147484279" r:id="rId2"/>
    <p:sldLayoutId id="2147484280" r:id="rId3"/>
    <p:sldLayoutId id="2147484281" r:id="rId4"/>
    <p:sldLayoutId id="2147484282" r:id="rId5"/>
    <p:sldLayoutId id="2147484283" r:id="rId6"/>
    <p:sldLayoutId id="2147484284"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userDrawn="1">
          <p15:clr>
            <a:srgbClr val="5ACBF0"/>
          </p15:clr>
        </p15:guide>
        <p15:guide id="2" pos="7296"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24FCF4A6-EBC9-C2AC-2815-3FFFD71A1CF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217522" y="-1985"/>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pPr/>
              <a:t>‹#›</a:t>
            </a:fld>
            <a:endParaRPr lang="en-US" dirty="0"/>
          </a:p>
        </p:txBody>
      </p:sp>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solidFill>
                  <a:prstClr val="black"/>
                </a:solidFill>
              </a:rPr>
              <a:t>US Army Corps of Engineers  </a:t>
            </a:r>
            <a:r>
              <a:rPr lang="en-US" sz="1400" dirty="0">
                <a:solidFill>
                  <a:prstClr val="black"/>
                </a:solidFill>
                <a:sym typeface="Symbol" panose="05050102010706020507" pitchFamily="18" charset="2"/>
              </a:rPr>
              <a:t></a:t>
            </a:r>
            <a:r>
              <a:rPr lang="en-US" sz="1400" dirty="0">
                <a:solidFill>
                  <a:prstClr val="black"/>
                </a:solidFill>
              </a:rPr>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Tree>
    <p:extLst>
      <p:ext uri="{BB962C8B-B14F-4D97-AF65-F5344CB8AC3E}">
        <p14:creationId xmlns:p14="http://schemas.microsoft.com/office/powerpoint/2010/main" val="4238848521"/>
      </p:ext>
    </p:extLst>
  </p:cSld>
  <p:clrMap bg1="lt1" tx1="dk1" bg2="lt2" tx2="dk2" accent1="accent1" accent2="accent2" accent3="accent3" accent4="accent4" accent5="accent5" accent6="accent6" hlink="hlink" folHlink="folHlink"/>
  <p:sldLayoutIdLst>
    <p:sldLayoutId id="2147484320" r:id="rId1"/>
    <p:sldLayoutId id="2147484321" r:id="rId2"/>
    <p:sldLayoutId id="2147484322" r:id="rId3"/>
    <p:sldLayoutId id="2147484323" r:id="rId4"/>
    <p:sldLayoutId id="2147484324" r:id="rId5"/>
    <p:sldLayoutId id="2147484325" r:id="rId6"/>
    <p:sldLayoutId id="2147484326"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environmentalsystems#applications"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11.jpg"/><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hyperlink" Target="Edited%20Files/framer%20c:/scott/movies/vel95.r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EcohydrologyTeam/CE-QUAL-W2" TargetMode="External"/><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6" Type="http://schemas.openxmlformats.org/officeDocument/2006/relationships/image" Target="../media/image19.emf"/><Relationship Id="rId5" Type="http://schemas.openxmlformats.org/officeDocument/2006/relationships/image" Target="../media/image18.png"/><Relationship Id="rId4" Type="http://schemas.openxmlformats.org/officeDocument/2006/relationships/hyperlink" Target="https://github.com/EcohydrologyTeam/CE-QUAL-W2/tree/main/examples"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hyperlink" Target="https://github.com/EcohydrologyTeam/CE-QUAL-W2/tree/main/documentation/USGS" TargetMode="External"/><Relationship Id="rId7" Type="http://schemas.openxmlformats.org/officeDocument/2006/relationships/hyperlink" Target="https://github.com/environmentalsystems#applications" TargetMode="External"/><Relationship Id="rId2" Type="http://schemas.openxmlformats.org/officeDocument/2006/relationships/hyperlink" Target="https://github.com/EcohydrologyTeam/CE-QUAL-W2/tree/main/documentation/model" TargetMode="External"/><Relationship Id="rId1" Type="http://schemas.openxmlformats.org/officeDocument/2006/relationships/slideLayout" Target="../slideLayouts/slideLayout7.xml"/><Relationship Id="rId6" Type="http://schemas.openxmlformats.org/officeDocument/2006/relationships/hyperlink" Target="https://github.com/EcohydrologyTeam/CE-QUAL-W2-Workshop-2022" TargetMode="External"/><Relationship Id="rId5" Type="http://schemas.openxmlformats.org/officeDocument/2006/relationships/hyperlink" Target="https://github.com/EcohydrologyTeam/CE-QUAL-W2/tree/main/documentation/control%20file%20converter" TargetMode="External"/><Relationship Id="rId10" Type="http://schemas.openxmlformats.org/officeDocument/2006/relationships/image" Target="../media/image22.jpeg"/><Relationship Id="rId4" Type="http://schemas.openxmlformats.org/officeDocument/2006/relationships/hyperlink" Target="https://github.com/EcohydrologyTeam/CE-QUAL-W2/tree/main/documentation/W2tools%20post-processor" TargetMode="External"/><Relationship Id="rId9" Type="http://schemas.openxmlformats.org/officeDocument/2006/relationships/image" Target="../media/image21.png"/></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609603" y="2561174"/>
            <a:ext cx="7652082" cy="2616768"/>
          </a:xfrm>
        </p:spPr>
        <p:txBody>
          <a:bodyPr>
            <a:normAutofit/>
          </a:bodyPr>
          <a:lstStyle/>
          <a:p>
            <a:r>
              <a:rPr lang="en-US" sz="1800" dirty="0">
                <a:solidFill>
                  <a:schemeClr val="bg1"/>
                </a:solidFill>
              </a:rPr>
              <a:t>Todd Steissberg, PhD, PE</a:t>
            </a:r>
          </a:p>
          <a:p>
            <a:endParaRPr lang="en-US" sz="1800" dirty="0">
              <a:solidFill>
                <a:schemeClr val="bg1"/>
              </a:solidFill>
            </a:endParaRPr>
          </a:p>
          <a:p>
            <a:r>
              <a:rPr lang="en-US" sz="1800" dirty="0">
                <a:solidFill>
                  <a:schemeClr val="bg1"/>
                </a:solidFill>
              </a:rPr>
              <a:t>Environmental Laboratory</a:t>
            </a:r>
          </a:p>
          <a:p>
            <a:r>
              <a:rPr lang="en-US" sz="1800" dirty="0">
                <a:solidFill>
                  <a:schemeClr val="bg1"/>
                </a:solidFill>
              </a:rPr>
              <a:t>U.S. Army Engineer Research and </a:t>
            </a:r>
            <a:r>
              <a:rPr lang="en-US" sz="1800">
                <a:solidFill>
                  <a:schemeClr val="bg1"/>
                </a:solidFill>
              </a:rPr>
              <a:t>Development Center</a:t>
            </a:r>
            <a:endParaRPr lang="en-US" sz="1800" dirty="0">
              <a:solidFill>
                <a:schemeClr val="bg1"/>
              </a:solidFill>
            </a:endParaRPr>
          </a:p>
          <a:p>
            <a:endParaRPr lang="en-US" sz="1800" dirty="0">
              <a:solidFill>
                <a:schemeClr val="bg1"/>
              </a:solidFill>
            </a:endParaRPr>
          </a:p>
          <a:p>
            <a:r>
              <a:rPr lang="en-US" sz="1800" dirty="0">
                <a:solidFill>
                  <a:schemeClr val="bg1"/>
                </a:solidFill>
              </a:rPr>
              <a:t>August 2, 2023</a:t>
            </a:r>
          </a:p>
        </p:txBody>
      </p:sp>
      <p:sp>
        <p:nvSpPr>
          <p:cNvPr id="2" name="Title 1"/>
          <p:cNvSpPr>
            <a:spLocks noGrp="1"/>
          </p:cNvSpPr>
          <p:nvPr>
            <p:ph type="title"/>
          </p:nvPr>
        </p:nvSpPr>
        <p:spPr>
          <a:xfrm>
            <a:off x="609600" y="1683033"/>
            <a:ext cx="9144000" cy="687177"/>
          </a:xfrm>
        </p:spPr>
        <p:txBody>
          <a:bodyPr>
            <a:normAutofit/>
          </a:bodyPr>
          <a:lstStyle/>
          <a:p>
            <a:r>
              <a:rPr lang="en-US" sz="2400" dirty="0"/>
              <a:t>CE-QUAL-W2 Overview</a:t>
            </a:r>
            <a:endParaRPr lang="en-US" sz="2000" dirty="0"/>
          </a:p>
        </p:txBody>
      </p:sp>
      <p:sp>
        <p:nvSpPr>
          <p:cNvPr id="14339" name="Slide Number Placeholder 4"/>
          <p:cNvSpPr>
            <a:spLocks noGrp="1"/>
          </p:cNvSpPr>
          <p:nvPr>
            <p:ph type="sldNum" sz="quarter" idx="10"/>
          </p:nvPr>
        </p:nvSpPr>
        <p:spPr>
          <a:ln w="57150">
            <a:noFill/>
          </a:ln>
        </p:spPr>
        <p:txBody>
          <a:bodyPr/>
          <a:lstStyle/>
          <a:p>
            <a:fld id="{744B3473-5193-4AC1-9169-6977ADF2DCFC}" type="slidenum">
              <a:rPr lang="en-US"/>
              <a:pPr/>
              <a:t>1</a:t>
            </a:fld>
            <a:endParaRPr lang="en-US"/>
          </a:p>
        </p:txBody>
      </p:sp>
      <p:sp>
        <p:nvSpPr>
          <p:cNvPr id="6" name="Text Placeholder 5"/>
          <p:cNvSpPr>
            <a:spLocks noGrp="1"/>
          </p:cNvSpPr>
          <p:nvPr>
            <p:ph type="body" sz="quarter" idx="13"/>
          </p:nvPr>
        </p:nvSpPr>
        <p:spPr/>
        <p:txBody>
          <a:bodyPr/>
          <a:lstStyle/>
          <a:p>
            <a:r>
              <a:rPr lang="en-US" dirty="0">
                <a:solidFill>
                  <a:schemeClr val="tx1"/>
                </a:solidFill>
              </a:rPr>
              <a:t>UNCLASSIFIED</a:t>
            </a:r>
          </a:p>
        </p:txBody>
      </p:sp>
      <p:sp>
        <p:nvSpPr>
          <p:cNvPr id="7" name="Text Placeholder 6"/>
          <p:cNvSpPr>
            <a:spLocks noGrp="1"/>
          </p:cNvSpPr>
          <p:nvPr>
            <p:ph type="body" sz="quarter" idx="14"/>
          </p:nvPr>
        </p:nvSpPr>
        <p:spPr/>
        <p:txBody>
          <a:bodyPr/>
          <a:lstStyle/>
          <a:p>
            <a:r>
              <a:rPr lang="en-US" dirty="0">
                <a:solidFill>
                  <a:schemeClr val="tx1"/>
                </a:solidFill>
              </a:rPr>
              <a:t>UNCLASSIFIED</a:t>
            </a:r>
          </a:p>
        </p:txBody>
      </p:sp>
      <p:pic>
        <p:nvPicPr>
          <p:cNvPr id="11" name="Picture 10" descr="A close up of a sign&#10;&#10;Description automatically generated">
            <a:extLst>
              <a:ext uri="{FF2B5EF4-FFF2-40B4-BE49-F238E27FC236}">
                <a16:creationId xmlns:a16="http://schemas.microsoft.com/office/drawing/2014/main" id="{7223F22D-5DFC-42EB-8948-9B1384385F08}"/>
              </a:ext>
            </a:extLst>
          </p:cNvPr>
          <p:cNvPicPr>
            <a:picLocks noChangeAspect="1"/>
          </p:cNvPicPr>
          <p:nvPr/>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a:ext>
            </a:extLst>
          </a:blip>
          <a:stretch>
            <a:fillRect/>
          </a:stretch>
        </p:blipFill>
        <p:spPr>
          <a:xfrm>
            <a:off x="1446600" y="5784725"/>
            <a:ext cx="977900" cy="95891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5"/>
            <a:ext cx="11755437" cy="486566"/>
          </a:xfrm>
        </p:spPr>
        <p:txBody>
          <a:bodyPr/>
          <a:lstStyle/>
          <a:p>
            <a:pPr algn="ctr"/>
            <a:r>
              <a:rPr lang="en-US" sz="2800" dirty="0">
                <a:solidFill>
                  <a:schemeClr val="tx1"/>
                </a:solidFill>
                <a:latin typeface="+mj-lt"/>
                <a:cs typeface="Times New Roman" panose="02020603050405020304" pitchFamily="18" charset="0"/>
              </a:rPr>
              <a:t>CE-QUAL-W2 Overview</a:t>
            </a:r>
          </a:p>
        </p:txBody>
      </p:sp>
      <p:sp>
        <p:nvSpPr>
          <p:cNvPr id="3" name="Content Placeholder 2"/>
          <p:cNvSpPr>
            <a:spLocks noGrp="1"/>
          </p:cNvSpPr>
          <p:nvPr>
            <p:ph idx="1"/>
          </p:nvPr>
        </p:nvSpPr>
        <p:spPr>
          <a:xfrm>
            <a:off x="406401" y="695039"/>
            <a:ext cx="8506323" cy="5437947"/>
          </a:xfrm>
        </p:spPr>
        <p:txBody>
          <a:bodyPr/>
          <a:lstStyle/>
          <a:p>
            <a:pPr marL="228600" indent="-228600">
              <a:buClr>
                <a:schemeClr val="tx1"/>
              </a:buClr>
              <a:buFont typeface="Arial" panose="020B0604020202020204" pitchFamily="34" charset="0"/>
              <a:buChar char="•"/>
            </a:pPr>
            <a:r>
              <a:rPr lang="en-US" sz="1600" b="0" dirty="0">
                <a:solidFill>
                  <a:schemeClr val="tx1"/>
                </a:solidFill>
              </a:rPr>
              <a:t>CE‐QUAL‐W2 is a two‐dimensional (2D), longitudinal/vertical, hydrodynamics and water quality model. It enables characterization of the vertical and longitudinal changes in a reservoir. The model assumes the reservoir is “well mixed” laterally, with no variation from one side of the channel to the other in a given layer (vertical) and segment (longitudinal).</a:t>
            </a:r>
          </a:p>
          <a:p>
            <a:pPr marL="228600" indent="-228600">
              <a:buClr>
                <a:schemeClr val="tx1"/>
              </a:buClr>
              <a:buFont typeface="Arial" panose="020B0604020202020204" pitchFamily="34" charset="0"/>
              <a:buChar char="•"/>
            </a:pPr>
            <a:r>
              <a:rPr lang="en-US" sz="1600" b="0" dirty="0">
                <a:solidFill>
                  <a:schemeClr val="tx1"/>
                </a:solidFill>
              </a:rPr>
              <a:t>Released in 1986</a:t>
            </a:r>
          </a:p>
          <a:p>
            <a:pPr marL="228600" indent="-228600">
              <a:buClr>
                <a:schemeClr val="tx1"/>
              </a:buClr>
              <a:buFont typeface="Arial" panose="020B0604020202020204" pitchFamily="34" charset="0"/>
              <a:buChar char="•"/>
            </a:pPr>
            <a:r>
              <a:rPr lang="en-US" sz="1600" b="0" dirty="0">
                <a:solidFill>
                  <a:schemeClr val="tx1"/>
                </a:solidFill>
              </a:rPr>
              <a:t>Significant upgrades funded by EMRRP, ANSRP, and HH&amp;C SET Numerical Model Maintenance Program</a:t>
            </a:r>
          </a:p>
          <a:p>
            <a:pPr marL="228600" indent="-228600">
              <a:buClr>
                <a:schemeClr val="tx1"/>
              </a:buClr>
              <a:buFont typeface="Arial" panose="020B0604020202020204" pitchFamily="34" charset="0"/>
              <a:buChar char="•"/>
            </a:pPr>
            <a:r>
              <a:rPr lang="en-US" sz="1600" b="0" dirty="0">
                <a:solidFill>
                  <a:schemeClr val="tx1"/>
                </a:solidFill>
              </a:rPr>
              <a:t>CE-QUAL-W2 has been applied to rivers, lakes, reservoirs, estuaries, and combinations thereof.</a:t>
            </a:r>
          </a:p>
          <a:p>
            <a:pPr marL="228600" indent="-228600">
              <a:buClr>
                <a:schemeClr val="tx1"/>
              </a:buClr>
              <a:buFont typeface="Arial" panose="020B0604020202020204" pitchFamily="34" charset="0"/>
              <a:buChar char="•"/>
            </a:pPr>
            <a:r>
              <a:rPr lang="en-US" sz="1600" b="0" dirty="0">
                <a:solidFill>
                  <a:schemeClr val="tx1"/>
                </a:solidFill>
              </a:rPr>
              <a:t>CE-QUAL-W2 incorporates the following water quality capabilities:</a:t>
            </a:r>
          </a:p>
          <a:p>
            <a:pPr marL="800100" lvl="1" indent="-228600">
              <a:buClr>
                <a:schemeClr val="tx1"/>
              </a:buClr>
            </a:pPr>
            <a:r>
              <a:rPr lang="en-US" sz="1600" b="0" dirty="0">
                <a:solidFill>
                  <a:schemeClr val="tx1"/>
                </a:solidFill>
              </a:rPr>
              <a:t>Longitudinal-vertical hydrodynamics and water quality in stratified and non-stratified systems</a:t>
            </a:r>
          </a:p>
          <a:p>
            <a:pPr marL="800100" lvl="1" indent="-228600">
              <a:buClr>
                <a:schemeClr val="tx1"/>
              </a:buClr>
            </a:pPr>
            <a:r>
              <a:rPr lang="en-US" sz="1600" b="0" dirty="0">
                <a:solidFill>
                  <a:schemeClr val="tx1"/>
                </a:solidFill>
              </a:rPr>
              <a:t>Nutrients, dissolved oxygen, and organic matter cycles</a:t>
            </a:r>
          </a:p>
          <a:p>
            <a:pPr marL="800100" lvl="1" indent="-228600">
              <a:buClr>
                <a:schemeClr val="tx1"/>
              </a:buClr>
            </a:pPr>
            <a:r>
              <a:rPr lang="en-US" sz="1600" b="0" dirty="0">
                <a:solidFill>
                  <a:schemeClr val="tx1"/>
                </a:solidFill>
              </a:rPr>
              <a:t>Selective withdrawal from stratified reservoir outlets</a:t>
            </a:r>
          </a:p>
          <a:p>
            <a:pPr marL="800100" lvl="1" indent="-228600">
              <a:buClr>
                <a:schemeClr val="tx1"/>
              </a:buClr>
            </a:pPr>
            <a:r>
              <a:rPr lang="en-US" sz="1600" b="0" dirty="0">
                <a:solidFill>
                  <a:schemeClr val="tx1"/>
                </a:solidFill>
              </a:rPr>
              <a:t>Multiple algae, </a:t>
            </a:r>
            <a:r>
              <a:rPr lang="en-US" sz="1600" b="0" dirty="0" err="1">
                <a:solidFill>
                  <a:schemeClr val="tx1"/>
                </a:solidFill>
              </a:rPr>
              <a:t>epiphyton</a:t>
            </a:r>
            <a:r>
              <a:rPr lang="en-US" sz="1600" b="0" dirty="0">
                <a:solidFill>
                  <a:schemeClr val="tx1"/>
                </a:solidFill>
              </a:rPr>
              <a:t>/periphyton, zooplankton, and macrophytes</a:t>
            </a:r>
          </a:p>
          <a:p>
            <a:pPr marL="800100" lvl="1" indent="-228600">
              <a:buClr>
                <a:schemeClr val="tx1"/>
              </a:buClr>
            </a:pPr>
            <a:r>
              <a:rPr lang="en-US" sz="1600" b="0" dirty="0">
                <a:solidFill>
                  <a:schemeClr val="tx1"/>
                </a:solidFill>
              </a:rPr>
              <a:t>Fish habitat</a:t>
            </a:r>
          </a:p>
          <a:p>
            <a:pPr marL="800100" lvl="1" indent="-228600">
              <a:buClr>
                <a:schemeClr val="tx1"/>
              </a:buClr>
            </a:pPr>
            <a:r>
              <a:rPr lang="en-US" sz="1600" b="0" dirty="0">
                <a:solidFill>
                  <a:schemeClr val="tx1"/>
                </a:solidFill>
              </a:rPr>
              <a:t>Sediment diagenesis</a:t>
            </a:r>
          </a:p>
          <a:p>
            <a:pPr marL="800100" lvl="1" indent="-228600">
              <a:buClr>
                <a:schemeClr val="tx1"/>
              </a:buClr>
            </a:pPr>
            <a:r>
              <a:rPr lang="en-US" sz="1600" b="0" dirty="0">
                <a:solidFill>
                  <a:schemeClr val="tx1"/>
                </a:solidFill>
              </a:rPr>
              <a:t>Generic water quality groups</a:t>
            </a:r>
          </a:p>
          <a:p>
            <a:pPr marL="800100" lvl="1" indent="-228600">
              <a:buClr>
                <a:schemeClr val="tx1"/>
              </a:buClr>
            </a:pPr>
            <a:r>
              <a:rPr lang="en-US" sz="1600" b="0" dirty="0">
                <a:solidFill>
                  <a:schemeClr val="tx1"/>
                </a:solidFill>
              </a:rPr>
              <a:t>Hydraulic structures (weirs, spillways, pipes, culverts)</a:t>
            </a:r>
          </a:p>
          <a:p>
            <a:pPr marL="800100" lvl="1" indent="-228600">
              <a:buClr>
                <a:schemeClr val="tx1"/>
              </a:buClr>
            </a:pPr>
            <a:r>
              <a:rPr lang="en-US" sz="1600" b="0" dirty="0">
                <a:solidFill>
                  <a:schemeClr val="tx1"/>
                </a:solidFill>
              </a:rPr>
              <a:t>Dynamic shading algorithm based on topographic and vegetative cover.</a:t>
            </a:r>
          </a:p>
        </p:txBody>
      </p:sp>
      <p:sp>
        <p:nvSpPr>
          <p:cNvPr id="5" name="Slide Number Placeholder 4"/>
          <p:cNvSpPr>
            <a:spLocks noGrp="1"/>
          </p:cNvSpPr>
          <p:nvPr>
            <p:ph type="sldNum" sz="quarter" idx="11"/>
          </p:nvPr>
        </p:nvSpPr>
        <p:spPr/>
        <p:txBody>
          <a:bodyPr/>
          <a:lstStyle/>
          <a:p>
            <a:fld id="{9A257827-C34C-4251-B995-96C9C233CCC8}" type="slidenum">
              <a:rPr lang="en-US" smtClean="0"/>
              <a:pPr/>
              <a:t>2</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12" name="Picture 11" descr="C:\Users\q0hectes\Desktop\WMIST Webinar Water Quality in HEC-ResSim and CWMS\images\02-br6-mehr-dam 90.jpg">
            <a:extLst>
              <a:ext uri="{FF2B5EF4-FFF2-40B4-BE49-F238E27FC236}">
                <a16:creationId xmlns:a16="http://schemas.microsoft.com/office/drawing/2014/main" id="{4CC91514-5162-8DE4-854B-792E33196A36}"/>
              </a:ext>
            </a:extLst>
          </p:cNvPr>
          <p:cNvPicPr>
            <a:picLocks noChangeAspect="1" noChangeArrowheads="1"/>
          </p:cNvPicPr>
          <p:nvPr/>
        </p:nvPicPr>
        <p:blipFill>
          <a:blip r:embed="rId3" cstate="print">
            <a:extLst>
              <a:ext uri="{28A0092B-C50C-407E-A947-70E740481C1C}">
                <a14:useLocalDpi xmlns:a14="http://schemas.microsoft.com/office/drawing/2010/main"/>
              </a:ext>
            </a:extLst>
          </a:blip>
          <a:stretch>
            <a:fillRect/>
          </a:stretch>
        </p:blipFill>
        <p:spPr bwMode="auto">
          <a:xfrm>
            <a:off x="8915400" y="3648907"/>
            <a:ext cx="2860260" cy="2474841"/>
          </a:xfrm>
          <a:prstGeom prst="rect">
            <a:avLst/>
          </a:prstGeom>
          <a:noFill/>
          <a:ln w="12700">
            <a:noFill/>
          </a:ln>
        </p:spPr>
      </p:pic>
      <p:pic>
        <p:nvPicPr>
          <p:cNvPr id="13" name="Picture 12" descr="C:\Users\q0hectes\Desktop\WMIST Webinar Water Quality in HEC-ResSim and CWMS\images\RooseveltDam.jpg">
            <a:extLst>
              <a:ext uri="{FF2B5EF4-FFF2-40B4-BE49-F238E27FC236}">
                <a16:creationId xmlns:a16="http://schemas.microsoft.com/office/drawing/2014/main" id="{DE073D6A-FE5F-A06E-328E-88B356C9E777}"/>
              </a:ext>
            </a:extLst>
          </p:cNvPr>
          <p:cNvPicPr>
            <a:picLocks noChangeAspect="1" noChangeArrowheads="1"/>
          </p:cNvPicPr>
          <p:nvPr/>
        </p:nvPicPr>
        <p:blipFill>
          <a:blip r:embed="rId4" cstate="print">
            <a:extLst>
              <a:ext uri="{28A0092B-C50C-407E-A947-70E740481C1C}">
                <a14:useLocalDpi xmlns:a14="http://schemas.microsoft.com/office/drawing/2010/main"/>
              </a:ext>
            </a:extLst>
          </a:blip>
          <a:stretch>
            <a:fillRect/>
          </a:stretch>
        </p:blipFill>
        <p:spPr bwMode="auto">
          <a:xfrm>
            <a:off x="8912724" y="974038"/>
            <a:ext cx="2862936" cy="2474842"/>
          </a:xfrm>
          <a:prstGeom prst="rect">
            <a:avLst/>
          </a:prstGeom>
          <a:noFill/>
          <a:ln w="12700">
            <a:noFill/>
          </a:ln>
        </p:spPr>
      </p:pic>
    </p:spTree>
    <p:extLst>
      <p:ext uri="{BB962C8B-B14F-4D97-AF65-F5344CB8AC3E}">
        <p14:creationId xmlns:p14="http://schemas.microsoft.com/office/powerpoint/2010/main" val="4083366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5"/>
            <a:ext cx="11780837" cy="416251"/>
          </a:xfrm>
        </p:spPr>
        <p:txBody>
          <a:bodyPr/>
          <a:lstStyle/>
          <a:p>
            <a:pPr algn="ctr"/>
            <a:r>
              <a:rPr lang="en-US" sz="2800" dirty="0">
                <a:solidFill>
                  <a:schemeClr val="tx1"/>
                </a:solidFill>
                <a:latin typeface="+mj-lt"/>
                <a:cs typeface="Times New Roman" panose="02020603050405020304" pitchFamily="18" charset="0"/>
              </a:rPr>
              <a:t>Purpose</a:t>
            </a:r>
          </a:p>
        </p:txBody>
      </p:sp>
      <p:sp>
        <p:nvSpPr>
          <p:cNvPr id="3" name="Content Placeholder 2"/>
          <p:cNvSpPr>
            <a:spLocks noGrp="1"/>
          </p:cNvSpPr>
          <p:nvPr>
            <p:ph idx="1"/>
          </p:nvPr>
        </p:nvSpPr>
        <p:spPr>
          <a:xfrm>
            <a:off x="406399" y="793062"/>
            <a:ext cx="11285659" cy="2108269"/>
          </a:xfrm>
        </p:spPr>
        <p:txBody>
          <a:bodyPr wrap="square">
            <a:spAutoFit/>
          </a:bodyPr>
          <a:lstStyle/>
          <a:p>
            <a:pPr marL="228600" indent="-228600">
              <a:buClr>
                <a:schemeClr val="tx1"/>
              </a:buClr>
              <a:buFont typeface="Arial" panose="020B0604020202020204" pitchFamily="34" charset="0"/>
              <a:buChar char="•"/>
            </a:pPr>
            <a:r>
              <a:rPr lang="en-US" b="0" dirty="0">
                <a:solidFill>
                  <a:schemeClr val="tx1"/>
                </a:solidFill>
              </a:rPr>
              <a:t>CE-QUAL-W2 simulates the water quality in reservoirs and reservoir-river systems.</a:t>
            </a:r>
          </a:p>
          <a:p>
            <a:pPr marL="228600" indent="-228600">
              <a:buClr>
                <a:schemeClr val="tx1"/>
              </a:buClr>
              <a:buFont typeface="Arial" panose="020B0604020202020204" pitchFamily="34" charset="0"/>
              <a:buChar char="•"/>
            </a:pPr>
            <a:r>
              <a:rPr lang="en-US" b="0" dirty="0">
                <a:solidFill>
                  <a:schemeClr val="tx1"/>
                </a:solidFill>
              </a:rPr>
              <a:t>It captures the important vertical and longitudinal dynamics and water quality transformations and flows in these systems.</a:t>
            </a:r>
          </a:p>
          <a:p>
            <a:pPr marL="228600" indent="-228600">
              <a:buClr>
                <a:schemeClr val="tx1"/>
              </a:buClr>
              <a:buFont typeface="Arial" panose="020B0604020202020204" pitchFamily="34" charset="0"/>
              <a:buChar char="•"/>
            </a:pPr>
            <a:r>
              <a:rPr lang="en-US" b="0" dirty="0">
                <a:solidFill>
                  <a:schemeClr val="tx1"/>
                </a:solidFill>
              </a:rPr>
              <a:t>The model supports the high priority needs of USACE and other organizations for environmental assessment, restoration, and management.</a:t>
            </a:r>
          </a:p>
          <a:p>
            <a:pPr marL="228600" indent="-228600">
              <a:buClr>
                <a:schemeClr val="tx1"/>
              </a:buClr>
              <a:buFont typeface="Arial" panose="020B0604020202020204" pitchFamily="34" charset="0"/>
              <a:buChar char="•"/>
            </a:pPr>
            <a:r>
              <a:rPr lang="en-US" b="0" dirty="0">
                <a:solidFill>
                  <a:schemeClr val="tx1"/>
                </a:solidFill>
              </a:rPr>
              <a:t>CE-QUAL-W2 provides flow and water quality information to help improve management of critical downstream habitat.</a:t>
            </a:r>
          </a:p>
        </p:txBody>
      </p:sp>
      <p:sp>
        <p:nvSpPr>
          <p:cNvPr id="5" name="Slide Number Placeholder 4"/>
          <p:cNvSpPr>
            <a:spLocks noGrp="1"/>
          </p:cNvSpPr>
          <p:nvPr>
            <p:ph type="sldNum" sz="quarter" idx="11"/>
          </p:nvPr>
        </p:nvSpPr>
        <p:spPr>
          <a:xfrm>
            <a:off x="11184570" y="7009017"/>
            <a:ext cx="969433" cy="365125"/>
          </a:xfrm>
        </p:spPr>
        <p:txBody>
          <a:bodyPr/>
          <a:lstStyle/>
          <a:p>
            <a:fld id="{9A257827-C34C-4251-B995-96C9C233CCC8}" type="slidenum">
              <a:rPr lang="en-US" smtClean="0"/>
              <a:pPr/>
              <a:t>3</a:t>
            </a:fld>
            <a:endParaRPr lang="en-US"/>
          </a:p>
        </p:txBody>
      </p:sp>
      <p:sp>
        <p:nvSpPr>
          <p:cNvPr id="8" name="Rectangle 3">
            <a:hlinkClick r:id="rId3"/>
            <a:extLst>
              <a:ext uri="{FF2B5EF4-FFF2-40B4-BE49-F238E27FC236}">
                <a16:creationId xmlns:a16="http://schemas.microsoft.com/office/drawing/2014/main" id="{A1D4DA15-6269-AFC8-7C05-0F1E55808474}"/>
              </a:ext>
            </a:extLst>
          </p:cNvPr>
          <p:cNvSpPr>
            <a:spLocks noChangeArrowheads="1"/>
          </p:cNvSpPr>
          <p:nvPr/>
        </p:nvSpPr>
        <p:spPr bwMode="auto">
          <a:xfrm flipH="1">
            <a:off x="1143506" y="4614155"/>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7" name="Picture 6" descr="A picture containing mountain, nature, outdoor, track&#10;&#10;Description automatically generated">
            <a:extLst>
              <a:ext uri="{FF2B5EF4-FFF2-40B4-BE49-F238E27FC236}">
                <a16:creationId xmlns:a16="http://schemas.microsoft.com/office/drawing/2014/main" id="{6867DCC9-7D8C-E138-A01D-F330D234E30D}"/>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4251830" y="3428033"/>
            <a:ext cx="3803110" cy="2472023"/>
          </a:xfrm>
          <a:prstGeom prst="rect">
            <a:avLst/>
          </a:prstGeom>
        </p:spPr>
      </p:pic>
      <p:sp>
        <p:nvSpPr>
          <p:cNvPr id="9" name="TextBox 8">
            <a:extLst>
              <a:ext uri="{FF2B5EF4-FFF2-40B4-BE49-F238E27FC236}">
                <a16:creationId xmlns:a16="http://schemas.microsoft.com/office/drawing/2014/main" id="{083479AF-0EC4-865B-65BF-85A8D1AABCE7}"/>
              </a:ext>
            </a:extLst>
          </p:cNvPr>
          <p:cNvSpPr txBox="1"/>
          <p:nvPr/>
        </p:nvSpPr>
        <p:spPr>
          <a:xfrm>
            <a:off x="8148827" y="5914234"/>
            <a:ext cx="3543231" cy="338554"/>
          </a:xfrm>
          <a:prstGeom prst="rect">
            <a:avLst/>
          </a:prstGeom>
          <a:noFill/>
        </p:spPr>
        <p:txBody>
          <a:bodyPr wrap="square" rtlCol="0">
            <a:spAutoFit/>
          </a:bodyPr>
          <a:lstStyle/>
          <a:p>
            <a:pPr algn="ctr"/>
            <a:r>
              <a:rPr lang="en-US" sz="1600" dirty="0"/>
              <a:t>Dworshak Dam, Idaho</a:t>
            </a:r>
          </a:p>
        </p:txBody>
      </p:sp>
      <p:pic>
        <p:nvPicPr>
          <p:cNvPr id="10" name="Picture 9" descr="A picture containing mountain, outdoor, nature&#10;&#10;Description automatically generated">
            <a:extLst>
              <a:ext uri="{FF2B5EF4-FFF2-40B4-BE49-F238E27FC236}">
                <a16:creationId xmlns:a16="http://schemas.microsoft.com/office/drawing/2014/main" id="{54142189-8075-72F2-375F-46A030C3B360}"/>
              </a:ext>
            </a:extLst>
          </p:cNvPr>
          <p:cNvPicPr>
            <a:picLocks noChangeAspect="1"/>
          </p:cNvPicPr>
          <p:nvPr/>
        </p:nvPicPr>
        <p:blipFill>
          <a:blip r:embed="rId5"/>
          <a:stretch>
            <a:fillRect/>
          </a:stretch>
        </p:blipFill>
        <p:spPr>
          <a:xfrm>
            <a:off x="8148827" y="3424481"/>
            <a:ext cx="3543231" cy="2472023"/>
          </a:xfrm>
          <a:prstGeom prst="rect">
            <a:avLst/>
          </a:prstGeom>
        </p:spPr>
      </p:pic>
      <p:sp>
        <p:nvSpPr>
          <p:cNvPr id="11" name="TextBox 10">
            <a:extLst>
              <a:ext uri="{FF2B5EF4-FFF2-40B4-BE49-F238E27FC236}">
                <a16:creationId xmlns:a16="http://schemas.microsoft.com/office/drawing/2014/main" id="{87BAE5D4-024B-83B2-4544-A5053A517A68}"/>
              </a:ext>
            </a:extLst>
          </p:cNvPr>
          <p:cNvSpPr txBox="1"/>
          <p:nvPr/>
        </p:nvSpPr>
        <p:spPr>
          <a:xfrm>
            <a:off x="4251829" y="5903960"/>
            <a:ext cx="3803109" cy="338554"/>
          </a:xfrm>
          <a:prstGeom prst="rect">
            <a:avLst/>
          </a:prstGeom>
          <a:noFill/>
        </p:spPr>
        <p:txBody>
          <a:bodyPr wrap="square" rtlCol="0">
            <a:spAutoFit/>
          </a:bodyPr>
          <a:lstStyle/>
          <a:p>
            <a:pPr algn="ctr"/>
            <a:r>
              <a:rPr lang="en-US" sz="1600" dirty="0"/>
              <a:t>Detroit Dam, Oregon</a:t>
            </a:r>
          </a:p>
        </p:txBody>
      </p:sp>
      <p:pic>
        <p:nvPicPr>
          <p:cNvPr id="1026" name="Picture 2" descr="Keswick Dam on the Sacramento River. Photo Credit: John Hannon">
            <a:extLst>
              <a:ext uri="{FF2B5EF4-FFF2-40B4-BE49-F238E27FC236}">
                <a16:creationId xmlns:a16="http://schemas.microsoft.com/office/drawing/2014/main" id="{12003AC5-0097-56C7-C437-517E0DDB8F6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1030" y="3424481"/>
            <a:ext cx="3730280" cy="248685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42E944C-1540-6889-B360-58729964870C}"/>
              </a:ext>
            </a:extLst>
          </p:cNvPr>
          <p:cNvSpPr txBox="1"/>
          <p:nvPr/>
        </p:nvSpPr>
        <p:spPr>
          <a:xfrm>
            <a:off x="441031" y="5927849"/>
            <a:ext cx="3730280" cy="338554"/>
          </a:xfrm>
          <a:prstGeom prst="rect">
            <a:avLst/>
          </a:prstGeom>
          <a:noFill/>
        </p:spPr>
        <p:txBody>
          <a:bodyPr wrap="square" rtlCol="0">
            <a:spAutoFit/>
          </a:bodyPr>
          <a:lstStyle/>
          <a:p>
            <a:pPr algn="ctr"/>
            <a:r>
              <a:rPr lang="en-US" sz="1600" dirty="0"/>
              <a:t>Keswick Dam, Sacramento River</a:t>
            </a:r>
          </a:p>
        </p:txBody>
      </p:sp>
    </p:spTree>
    <p:extLst>
      <p:ext uri="{BB962C8B-B14F-4D97-AF65-F5344CB8AC3E}">
        <p14:creationId xmlns:p14="http://schemas.microsoft.com/office/powerpoint/2010/main" val="2363642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5"/>
            <a:ext cx="11780837" cy="573422"/>
          </a:xfrm>
        </p:spPr>
        <p:txBody>
          <a:bodyPr/>
          <a:lstStyle/>
          <a:p>
            <a:pPr algn="ctr"/>
            <a:r>
              <a:rPr lang="en-US" sz="2800" dirty="0">
                <a:solidFill>
                  <a:schemeClr val="tx1"/>
                </a:solidFill>
                <a:latin typeface="+mj-lt"/>
                <a:cs typeface="Times New Roman" panose="02020603050405020304" pitchFamily="18" charset="0"/>
              </a:rPr>
              <a:t>Ideal CE-QUAL-W2 Applications</a:t>
            </a:r>
          </a:p>
        </p:txBody>
      </p:sp>
      <p:sp>
        <p:nvSpPr>
          <p:cNvPr id="3" name="Content Placeholder 2"/>
          <p:cNvSpPr>
            <a:spLocks noGrp="1"/>
          </p:cNvSpPr>
          <p:nvPr>
            <p:ph idx="1"/>
          </p:nvPr>
        </p:nvSpPr>
        <p:spPr>
          <a:xfrm>
            <a:off x="406401" y="901795"/>
            <a:ext cx="7681686" cy="5220664"/>
          </a:xfrm>
        </p:spPr>
        <p:txBody>
          <a:bodyPr/>
          <a:lstStyle/>
          <a:p>
            <a:pPr marL="228600" indent="-228600">
              <a:buClr>
                <a:schemeClr val="tx1"/>
              </a:buClr>
              <a:buFont typeface="Arial" panose="020B0604020202020204" pitchFamily="34" charset="0"/>
              <a:buChar char="•"/>
            </a:pPr>
            <a:r>
              <a:rPr lang="en-US" b="0" dirty="0">
                <a:solidFill>
                  <a:schemeClr val="tx1"/>
                </a:solidFill>
              </a:rPr>
              <a:t>Most reservoirs experience significant vertical thermal stratification during spring and summer. The stratification significantly affects water quality. Low dissolved oxygen concentrations often exist in the bottom portion of the water column (hypolimnion). This leads to the formation of compounds, such as hydrogen sulfide, that are harmful to aquatic life and people. The stratification also affects the hydrodynamics, including the vertical mixing of reservoirs, important for restoring dissolved oxygen to the hypolimnion. CE-QUAL-W2 simulates these important hydrodynamic and water quality processes.</a:t>
            </a:r>
          </a:p>
          <a:p>
            <a:pPr marL="228600" indent="-228600">
              <a:buClr>
                <a:schemeClr val="tx1"/>
              </a:buClr>
              <a:buFont typeface="Arial" panose="020B0604020202020204" pitchFamily="34" charset="0"/>
              <a:buChar char="•"/>
            </a:pPr>
            <a:r>
              <a:rPr lang="en-US" b="0" dirty="0">
                <a:solidFill>
                  <a:schemeClr val="tx1"/>
                </a:solidFill>
              </a:rPr>
              <a:t>Many reservoirs can experience significant longitudinal water quality variability (gradients) due to pollution inflows and other factors. CE-QUAL-W2 simulates the longitudinal as well as the vertical dynamics and water quality changes through the reservoir system. </a:t>
            </a:r>
          </a:p>
          <a:p>
            <a:pPr marL="228600" indent="-228600">
              <a:buClr>
                <a:schemeClr val="tx1"/>
              </a:buClr>
              <a:buFont typeface="Arial" panose="020B0604020202020204" pitchFamily="34" charset="0"/>
              <a:buChar char="•"/>
            </a:pPr>
            <a:r>
              <a:rPr lang="en-US" b="0" dirty="0">
                <a:solidFill>
                  <a:schemeClr val="tx1"/>
                </a:solidFill>
              </a:rPr>
              <a:t>CE-QUAL-W2 assumes lateral homogeneity. Therefore, it is best suited for relatively long and narrow waterbodies that exhibit longitudinal and vertical water quality gradients.</a:t>
            </a:r>
          </a:p>
          <a:p>
            <a:pPr>
              <a:buClr>
                <a:schemeClr val="tx1"/>
              </a:buClr>
            </a:pPr>
            <a:endParaRPr lang="en-US"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4</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4" name="Picture 3" descr="w2_ver3">
            <a:extLst>
              <a:ext uri="{FF2B5EF4-FFF2-40B4-BE49-F238E27FC236}">
                <a16:creationId xmlns:a16="http://schemas.microsoft.com/office/drawing/2014/main" id="{AFC243A2-599E-2145-C345-0B9896FF3CE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bwMode="auto">
          <a:xfrm>
            <a:off x="8501743" y="841483"/>
            <a:ext cx="3229742" cy="2625226"/>
          </a:xfrm>
          <a:prstGeom prst="rect">
            <a:avLst/>
          </a:prstGeom>
          <a:noFill/>
          <a:ln w="9525">
            <a:solidFill>
              <a:schemeClr val="tx1"/>
            </a:solidFill>
            <a:miter lim="800000"/>
            <a:headEnd/>
            <a:tailEnd/>
          </a:ln>
        </p:spPr>
      </p:pic>
      <p:pic>
        <p:nvPicPr>
          <p:cNvPr id="6" name="Picture 5">
            <a:hlinkClick r:id="rId4" action="ppaction://program"/>
            <a:extLst>
              <a:ext uri="{FF2B5EF4-FFF2-40B4-BE49-F238E27FC236}">
                <a16:creationId xmlns:a16="http://schemas.microsoft.com/office/drawing/2014/main" id="{F102FCA7-297F-CD1B-4EF7-8CAD0359C3A4}"/>
              </a:ext>
            </a:extLst>
          </p:cNvPr>
          <p:cNvPicPr>
            <a:picLocks noChangeAspect="1"/>
          </p:cNvPicPr>
          <p:nvPr/>
        </p:nvPicPr>
        <p:blipFill>
          <a:blip r:embed="rId5" cstate="print"/>
          <a:srcRect/>
          <a:stretch>
            <a:fillRect/>
          </a:stretch>
        </p:blipFill>
        <p:spPr bwMode="auto">
          <a:xfrm>
            <a:off x="8501743" y="3558093"/>
            <a:ext cx="3229742" cy="2625224"/>
          </a:xfrm>
          <a:prstGeom prst="rect">
            <a:avLst/>
          </a:prstGeom>
          <a:noFill/>
          <a:ln w="9525">
            <a:solidFill>
              <a:schemeClr val="tx1"/>
            </a:solidFill>
            <a:miter lim="800000"/>
            <a:headEnd/>
            <a:tailEnd/>
          </a:ln>
        </p:spPr>
      </p:pic>
    </p:spTree>
    <p:extLst>
      <p:ext uri="{BB962C8B-B14F-4D97-AF65-F5344CB8AC3E}">
        <p14:creationId xmlns:p14="http://schemas.microsoft.com/office/powerpoint/2010/main" val="2307627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5"/>
            <a:ext cx="11755437" cy="573652"/>
          </a:xfrm>
        </p:spPr>
        <p:txBody>
          <a:bodyPr/>
          <a:lstStyle/>
          <a:p>
            <a:pPr algn="ctr"/>
            <a:r>
              <a:rPr lang="en-US" sz="2800" dirty="0">
                <a:solidFill>
                  <a:schemeClr val="tx1"/>
                </a:solidFill>
                <a:latin typeface="+mj-lt"/>
                <a:cs typeface="Times New Roman" panose="02020603050405020304" pitchFamily="18" charset="0"/>
              </a:rPr>
              <a:t>Past and Current Applications of CE-QUAL-W2</a:t>
            </a:r>
          </a:p>
        </p:txBody>
      </p:sp>
      <p:sp>
        <p:nvSpPr>
          <p:cNvPr id="3" name="Content Placeholder 2"/>
          <p:cNvSpPr>
            <a:spLocks noGrp="1"/>
          </p:cNvSpPr>
          <p:nvPr>
            <p:ph idx="1"/>
          </p:nvPr>
        </p:nvSpPr>
        <p:spPr>
          <a:xfrm>
            <a:off x="406399" y="825719"/>
            <a:ext cx="7812315" cy="5338999"/>
          </a:xfrm>
        </p:spPr>
        <p:txBody>
          <a:bodyPr/>
          <a:lstStyle/>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CE-QUAL-W2 is widely used by USACE and other federal, state, and local agencies for environmental impact assessments, planning studies, etc. Agencies that use CE-QUAL-W2 as their standard reservoir water quality model include:</a:t>
            </a:r>
          </a:p>
          <a:p>
            <a:pPr marL="800100" lvl="1" indent="-228600">
              <a:spcBef>
                <a:spcPts val="0"/>
              </a:spcBef>
              <a:buClr>
                <a:schemeClr val="tx1"/>
              </a:buClr>
            </a:pPr>
            <a:r>
              <a:rPr lang="en-US" sz="1600" b="0" dirty="0">
                <a:solidFill>
                  <a:schemeClr val="tx1"/>
                </a:solidFill>
                <a:latin typeface="+mn-lt"/>
              </a:rPr>
              <a:t>U.S. Geological Survey (USGS)</a:t>
            </a:r>
          </a:p>
          <a:p>
            <a:pPr marL="800100" lvl="1" indent="-228600">
              <a:spcBef>
                <a:spcPts val="0"/>
              </a:spcBef>
              <a:buClr>
                <a:schemeClr val="tx1"/>
              </a:buClr>
            </a:pPr>
            <a:r>
              <a:rPr lang="en-US" sz="1600" b="0" dirty="0">
                <a:solidFill>
                  <a:schemeClr val="tx1"/>
                </a:solidFill>
                <a:latin typeface="+mn-lt"/>
              </a:rPr>
              <a:t>U.S. Bureau of Reclamation</a:t>
            </a:r>
          </a:p>
          <a:p>
            <a:pPr marL="800100" lvl="1" indent="-228600">
              <a:spcBef>
                <a:spcPts val="0"/>
              </a:spcBef>
              <a:buClr>
                <a:schemeClr val="tx1"/>
              </a:buClr>
            </a:pPr>
            <a:r>
              <a:rPr lang="en-US" sz="1600" b="0" dirty="0">
                <a:solidFill>
                  <a:schemeClr val="tx1"/>
                </a:solidFill>
                <a:latin typeface="+mn-lt"/>
              </a:rPr>
              <a:t>U.S. Environmental Protection Agency (EPA)</a:t>
            </a:r>
          </a:p>
          <a:p>
            <a:pPr marL="800100" lvl="1" indent="-228600">
              <a:spcBef>
                <a:spcPts val="0"/>
              </a:spcBef>
              <a:buClr>
                <a:schemeClr val="tx1"/>
              </a:buClr>
            </a:pPr>
            <a:r>
              <a:rPr lang="en-US" sz="1600" b="0" dirty="0">
                <a:solidFill>
                  <a:schemeClr val="tx1"/>
                </a:solidFill>
                <a:latin typeface="+mn-lt"/>
              </a:rPr>
              <a:t>State of California</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More than 1,100 model applications have been developed worldwide for reservoirs, rivers, estuaries, and other water bodies since CE-QUAL-W2 was released in 1986.</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CE-QUAL-W2 is also used as a research tool by researchers at universities and other organizations.</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At least 1,500 publications utilized or cited CE-QUAL-W2 in the year 2022 alone.</a:t>
            </a:r>
          </a:p>
          <a:p>
            <a:pPr marL="114300" indent="-228600">
              <a:spcBef>
                <a:spcPts val="0"/>
              </a:spcBef>
              <a:buClr>
                <a:schemeClr val="tx1"/>
              </a:buClr>
            </a:pPr>
            <a:r>
              <a:rPr lang="en-US" sz="1600" b="0" dirty="0">
                <a:solidFill>
                  <a:schemeClr val="tx1"/>
                </a:solidFill>
              </a:rPr>
              <a:t>Recent Studies:</a:t>
            </a:r>
          </a:p>
          <a:p>
            <a:pPr marL="685800" lvl="1">
              <a:spcBef>
                <a:spcPts val="0"/>
              </a:spcBef>
              <a:buClr>
                <a:schemeClr val="tx1"/>
              </a:buClr>
            </a:pPr>
            <a:r>
              <a:rPr lang="en-US" sz="1600" b="0" dirty="0">
                <a:solidFill>
                  <a:schemeClr val="tx1"/>
                </a:solidFill>
              </a:rPr>
              <a:t>Water Temperature Modeling Platform, California Central Valley Project (USBR and State of California): This platform applies CE-QUAL-W2 for ongoing and future operations decision-making</a:t>
            </a:r>
          </a:p>
          <a:p>
            <a:pPr marL="685800" lvl="1">
              <a:spcBef>
                <a:spcPts val="0"/>
              </a:spcBef>
              <a:buClr>
                <a:schemeClr val="tx1"/>
              </a:buClr>
            </a:pPr>
            <a:r>
              <a:rPr lang="en-US" sz="1600" b="0" dirty="0">
                <a:solidFill>
                  <a:schemeClr val="tx1"/>
                </a:solidFill>
              </a:rPr>
              <a:t>USACE Northwest Division, Columbia and Snake River Watershed</a:t>
            </a:r>
          </a:p>
          <a:p>
            <a:pPr marL="974725" lvl="2">
              <a:spcBef>
                <a:spcPts val="0"/>
              </a:spcBef>
              <a:buClr>
                <a:schemeClr val="tx1"/>
              </a:buClr>
            </a:pPr>
            <a:r>
              <a:rPr lang="en-US" sz="1600" b="0" dirty="0">
                <a:solidFill>
                  <a:schemeClr val="tx1"/>
                </a:solidFill>
              </a:rPr>
              <a:t>Columbia System Reservoir Operation (CRSO) Project</a:t>
            </a:r>
          </a:p>
          <a:p>
            <a:pPr marL="974725" lvl="2">
              <a:spcBef>
                <a:spcPts val="0"/>
              </a:spcBef>
              <a:buClr>
                <a:schemeClr val="tx1"/>
              </a:buClr>
            </a:pPr>
            <a:r>
              <a:rPr lang="en-US" sz="1600" b="0" dirty="0">
                <a:solidFill>
                  <a:schemeClr val="tx1"/>
                </a:solidFill>
              </a:rPr>
              <a:t>Columbia River Treaty (CRT) Project</a:t>
            </a:r>
          </a:p>
          <a:p>
            <a:pPr marL="685800" lvl="1">
              <a:spcBef>
                <a:spcPts val="0"/>
              </a:spcBef>
              <a:buClr>
                <a:schemeClr val="tx1"/>
              </a:buClr>
            </a:pPr>
            <a:r>
              <a:rPr lang="en-US" sz="1600" b="0" dirty="0">
                <a:solidFill>
                  <a:schemeClr val="tx1"/>
                </a:solidFill>
              </a:rPr>
              <a:t>Philadelphia District, Lehigh River Water Quality Modeling</a:t>
            </a:r>
          </a:p>
        </p:txBody>
      </p:sp>
      <p:sp>
        <p:nvSpPr>
          <p:cNvPr id="5" name="Slide Number Placeholder 4"/>
          <p:cNvSpPr>
            <a:spLocks noGrp="1"/>
          </p:cNvSpPr>
          <p:nvPr>
            <p:ph type="sldNum" sz="quarter" idx="11"/>
          </p:nvPr>
        </p:nvSpPr>
        <p:spPr/>
        <p:txBody>
          <a:bodyPr/>
          <a:lstStyle/>
          <a:p>
            <a:fld id="{9A257827-C34C-4251-B995-96C9C233CCC8}" type="slidenum">
              <a:rPr lang="en-US" smtClean="0"/>
              <a:pPr/>
              <a:t>5</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6" name="Picture 5">
            <a:extLst>
              <a:ext uri="{FF2B5EF4-FFF2-40B4-BE49-F238E27FC236}">
                <a16:creationId xmlns:a16="http://schemas.microsoft.com/office/drawing/2014/main" id="{DA2043CD-CEF5-15AC-006A-0512A673B3AF}"/>
              </a:ext>
            </a:extLst>
          </p:cNvPr>
          <p:cNvPicPr>
            <a:picLocks noChangeAspect="1"/>
          </p:cNvPicPr>
          <p:nvPr/>
        </p:nvPicPr>
        <p:blipFill>
          <a:blip r:embed="rId3"/>
          <a:stretch>
            <a:fillRect/>
          </a:stretch>
        </p:blipFill>
        <p:spPr>
          <a:xfrm>
            <a:off x="7777944" y="349793"/>
            <a:ext cx="4267199" cy="5522258"/>
          </a:xfrm>
          <a:prstGeom prst="rect">
            <a:avLst/>
          </a:prstGeom>
        </p:spPr>
      </p:pic>
      <p:sp>
        <p:nvSpPr>
          <p:cNvPr id="4" name="TextBox 3">
            <a:extLst>
              <a:ext uri="{FF2B5EF4-FFF2-40B4-BE49-F238E27FC236}">
                <a16:creationId xmlns:a16="http://schemas.microsoft.com/office/drawing/2014/main" id="{E00A4C1A-DAD7-6527-A311-B70E568B7D51}"/>
              </a:ext>
            </a:extLst>
          </p:cNvPr>
          <p:cNvSpPr txBox="1"/>
          <p:nvPr/>
        </p:nvSpPr>
        <p:spPr>
          <a:xfrm>
            <a:off x="8120739" y="5467008"/>
            <a:ext cx="3566888" cy="738664"/>
          </a:xfrm>
          <a:prstGeom prst="rect">
            <a:avLst/>
          </a:prstGeom>
          <a:noFill/>
        </p:spPr>
        <p:txBody>
          <a:bodyPr wrap="square" rtlCol="0">
            <a:spAutoFit/>
          </a:bodyPr>
          <a:lstStyle/>
          <a:p>
            <a:pPr algn="ctr"/>
            <a:r>
              <a:rPr lang="en-US" sz="1400" dirty="0"/>
              <a:t>Region of Application:</a:t>
            </a:r>
          </a:p>
          <a:p>
            <a:pPr algn="ctr"/>
            <a:r>
              <a:rPr lang="en-US" sz="1400" dirty="0"/>
              <a:t>Water Temperature Modeling Platform</a:t>
            </a:r>
          </a:p>
          <a:p>
            <a:pPr algn="ctr"/>
            <a:r>
              <a:rPr lang="en-US" sz="1400" dirty="0"/>
              <a:t>California Central Valley Project</a:t>
            </a:r>
          </a:p>
        </p:txBody>
      </p:sp>
    </p:spTree>
    <p:extLst>
      <p:ext uri="{BB962C8B-B14F-4D97-AF65-F5344CB8AC3E}">
        <p14:creationId xmlns:p14="http://schemas.microsoft.com/office/powerpoint/2010/main" val="16761991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4"/>
            <a:ext cx="11780837" cy="489541"/>
          </a:xfrm>
        </p:spPr>
        <p:txBody>
          <a:bodyPr/>
          <a:lstStyle/>
          <a:p>
            <a:pPr algn="ctr"/>
            <a:r>
              <a:rPr lang="en-US" sz="2800" dirty="0">
                <a:solidFill>
                  <a:schemeClr val="tx1"/>
                </a:solidFill>
                <a:latin typeface="+mj-lt"/>
                <a:cs typeface="Times New Roman" panose="02020603050405020304" pitchFamily="18" charset="0"/>
              </a:rPr>
              <a:t>Benefits</a:t>
            </a:r>
          </a:p>
        </p:txBody>
      </p:sp>
      <p:sp>
        <p:nvSpPr>
          <p:cNvPr id="3" name="Content Placeholder 2"/>
          <p:cNvSpPr>
            <a:spLocks noGrp="1"/>
          </p:cNvSpPr>
          <p:nvPr>
            <p:ph idx="1"/>
          </p:nvPr>
        </p:nvSpPr>
        <p:spPr>
          <a:xfrm>
            <a:off x="406400" y="741027"/>
            <a:ext cx="7535817" cy="4426853"/>
          </a:xfrm>
        </p:spPr>
        <p:txBody>
          <a:bodyPr wrap="square">
            <a:spAutoFit/>
          </a:bodyPr>
          <a:lstStyle/>
          <a:p>
            <a:pPr marL="228600" indent="-228600">
              <a:buClr>
                <a:schemeClr val="tx1"/>
              </a:buClr>
              <a:buFont typeface="Arial" panose="020B0604020202020204" pitchFamily="34" charset="0"/>
              <a:buChar char="•"/>
            </a:pPr>
            <a:r>
              <a:rPr lang="en-US" b="0" dirty="0">
                <a:solidFill>
                  <a:schemeClr val="tx1"/>
                </a:solidFill>
              </a:rPr>
              <a:t>CE-QUAL-W2 has been in use since 1986 as a tool for water quality managers to assess the impacts of management strategies on reservoir, lake, and estuarine systems.</a:t>
            </a:r>
          </a:p>
          <a:p>
            <a:pPr marL="228600" indent="-228600">
              <a:buClr>
                <a:schemeClr val="tx1"/>
              </a:buClr>
              <a:buFont typeface="Arial" panose="020B0604020202020204" pitchFamily="34" charset="0"/>
              <a:buChar char="•"/>
            </a:pPr>
            <a:r>
              <a:rPr lang="en-US" b="0" dirty="0">
                <a:solidFill>
                  <a:schemeClr val="tx1"/>
                </a:solidFill>
              </a:rPr>
              <a:t>A predominant feature of the model is its ability to compute the two-dimensional velocity field for narrow systems that stratify. In contrast with many reservoir models that are zero-dimensional with regards to hydrodynamics, the ability to accurately simulate transport can be as important as the water column kinetics in accurately simulating water quality.</a:t>
            </a:r>
          </a:p>
          <a:p>
            <a:pPr marL="228600" indent="-228600">
              <a:buClr>
                <a:schemeClr val="tx1"/>
              </a:buClr>
              <a:buFont typeface="Arial" panose="020B0604020202020204" pitchFamily="34" charset="0"/>
              <a:buChar char="•"/>
            </a:pPr>
            <a:r>
              <a:rPr lang="en-US" b="0" dirty="0">
                <a:solidFill>
                  <a:schemeClr val="tx1"/>
                </a:solidFill>
              </a:rPr>
              <a:t>Applications include:</a:t>
            </a:r>
          </a:p>
          <a:p>
            <a:pPr marL="800100" lvl="1" indent="-228600">
              <a:buClr>
                <a:schemeClr val="tx1"/>
              </a:buClr>
            </a:pPr>
            <a:r>
              <a:rPr lang="en-US" b="0" dirty="0">
                <a:solidFill>
                  <a:schemeClr val="tx1"/>
                </a:solidFill>
                <a:ea typeface="ＭＳ Ｐゴシック" charset="0"/>
              </a:rPr>
              <a:t>Planning Studies</a:t>
            </a:r>
          </a:p>
          <a:p>
            <a:pPr marL="800100" lvl="1" indent="-228600">
              <a:buClr>
                <a:schemeClr val="tx1"/>
              </a:buClr>
            </a:pPr>
            <a:r>
              <a:rPr lang="en-US" b="0" dirty="0">
                <a:solidFill>
                  <a:schemeClr val="tx1"/>
                </a:solidFill>
                <a:ea typeface="ＭＳ Ｐゴシック" charset="0"/>
              </a:rPr>
              <a:t>Environmental Impact Assessments</a:t>
            </a:r>
          </a:p>
          <a:p>
            <a:pPr marL="800100" lvl="1" indent="-228600">
              <a:buClr>
                <a:schemeClr val="tx1"/>
              </a:buClr>
            </a:pPr>
            <a:r>
              <a:rPr lang="en-US" b="0" dirty="0">
                <a:solidFill>
                  <a:schemeClr val="tx1"/>
                </a:solidFill>
                <a:ea typeface="ＭＳ Ｐゴシック" charset="0"/>
              </a:rPr>
              <a:t>Ecosystem Restoration Projects</a:t>
            </a:r>
          </a:p>
          <a:p>
            <a:pPr marL="800100" lvl="1" indent="-228600">
              <a:buClr>
                <a:schemeClr val="tx1"/>
              </a:buClr>
            </a:pPr>
            <a:r>
              <a:rPr lang="en-US" b="0" dirty="0">
                <a:solidFill>
                  <a:schemeClr val="tx1"/>
                </a:solidFill>
                <a:ea typeface="ＭＳ Ｐゴシック" charset="0"/>
              </a:rPr>
              <a:t>Real-Time Systems Operation and Decision-Making</a:t>
            </a:r>
          </a:p>
          <a:p>
            <a:pPr lvl="1" indent="0">
              <a:buClr>
                <a:schemeClr val="tx1"/>
              </a:buClr>
              <a:buNone/>
            </a:pPr>
            <a:endParaRPr lang="en-US"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6</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6" name="Picture 5">
            <a:extLst>
              <a:ext uri="{FF2B5EF4-FFF2-40B4-BE49-F238E27FC236}">
                <a16:creationId xmlns:a16="http://schemas.microsoft.com/office/drawing/2014/main" id="{2E9F001D-FE43-CF23-C775-6C5368894B12}"/>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942217" y="3291589"/>
            <a:ext cx="3543588" cy="2927463"/>
          </a:xfrm>
          <a:prstGeom prst="rect">
            <a:avLst/>
          </a:prstGeom>
        </p:spPr>
      </p:pic>
      <p:pic>
        <p:nvPicPr>
          <p:cNvPr id="7" name="Picture 6">
            <a:extLst>
              <a:ext uri="{FF2B5EF4-FFF2-40B4-BE49-F238E27FC236}">
                <a16:creationId xmlns:a16="http://schemas.microsoft.com/office/drawing/2014/main" id="{0DB17343-D261-9D8E-A2EA-873C554CE018}"/>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7942217" y="594272"/>
            <a:ext cx="3543588" cy="2927463"/>
          </a:xfrm>
          <a:prstGeom prst="rect">
            <a:avLst/>
          </a:prstGeom>
        </p:spPr>
      </p:pic>
    </p:spTree>
    <p:extLst>
      <p:ext uri="{BB962C8B-B14F-4D97-AF65-F5344CB8AC3E}">
        <p14:creationId xmlns:p14="http://schemas.microsoft.com/office/powerpoint/2010/main" val="2381576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4"/>
            <a:ext cx="11780837" cy="483713"/>
          </a:xfrm>
        </p:spPr>
        <p:txBody>
          <a:bodyPr/>
          <a:lstStyle/>
          <a:p>
            <a:pPr algn="ctr"/>
            <a:r>
              <a:rPr lang="en-US" sz="2800" dirty="0">
                <a:solidFill>
                  <a:schemeClr val="tx1"/>
                </a:solidFill>
                <a:latin typeface="+mj-lt"/>
                <a:cs typeface="Times New Roman" panose="02020603050405020304" pitchFamily="18" charset="0"/>
              </a:rPr>
              <a:t>Download/Access</a:t>
            </a:r>
          </a:p>
        </p:txBody>
      </p:sp>
      <p:sp>
        <p:nvSpPr>
          <p:cNvPr id="3" name="Content Placeholder 2"/>
          <p:cNvSpPr>
            <a:spLocks noGrp="1"/>
          </p:cNvSpPr>
          <p:nvPr>
            <p:ph idx="1"/>
          </p:nvPr>
        </p:nvSpPr>
        <p:spPr>
          <a:xfrm>
            <a:off x="406400" y="1032424"/>
            <a:ext cx="10375900" cy="5220664"/>
          </a:xfrm>
        </p:spPr>
        <p:txBody>
          <a:bodyPr/>
          <a:lstStyle/>
          <a:p>
            <a:pPr marL="228600" indent="-228600">
              <a:buClr>
                <a:schemeClr val="tx1"/>
              </a:buClr>
              <a:buFont typeface="Arial" panose="020B0604020202020204" pitchFamily="34" charset="0"/>
              <a:buChar char="•"/>
            </a:pPr>
            <a:endParaRPr lang="en-US" sz="1600" b="0" dirty="0"/>
          </a:p>
          <a:p>
            <a:pPr marL="228600" indent="-228600">
              <a:buClr>
                <a:schemeClr val="tx1"/>
              </a:buClr>
              <a:buFont typeface="Arial" panose="020B0604020202020204" pitchFamily="34" charset="0"/>
              <a:buChar char="•"/>
            </a:pPr>
            <a:endParaRPr lang="en-US" sz="1600"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7</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sp>
        <p:nvSpPr>
          <p:cNvPr id="4" name="Content Placeholder 2">
            <a:extLst>
              <a:ext uri="{FF2B5EF4-FFF2-40B4-BE49-F238E27FC236}">
                <a16:creationId xmlns:a16="http://schemas.microsoft.com/office/drawing/2014/main" id="{4E312A20-1743-FA33-9122-7D265151157C}"/>
              </a:ext>
            </a:extLst>
          </p:cNvPr>
          <p:cNvSpPr txBox="1">
            <a:spLocks/>
          </p:cNvSpPr>
          <p:nvPr/>
        </p:nvSpPr>
        <p:spPr bwMode="auto">
          <a:xfrm>
            <a:off x="558800" y="814708"/>
            <a:ext cx="11226800" cy="522066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eaLnBrk="1" fontAlgn="base" hangingPunct="1">
              <a:spcBef>
                <a:spcPts val="225"/>
              </a:spcBef>
              <a:spcAft>
                <a:spcPct val="0"/>
              </a:spcAft>
              <a:buClr>
                <a:srgbClr val="FF0000"/>
              </a:buClr>
              <a:buFont typeface="Wingdings" panose="05000000000000000000" pitchFamily="2" charset="2"/>
              <a:buNone/>
              <a:defRPr lang="en-US" sz="18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5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5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5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285750" indent="-285750">
              <a:buClr>
                <a:schemeClr val="tx1"/>
              </a:buClr>
              <a:buFont typeface="Arial" panose="020B0604020202020204" pitchFamily="34" charset="0"/>
              <a:buChar char="•"/>
            </a:pPr>
            <a:r>
              <a:rPr lang="en-US" sz="1600" b="0" dirty="0">
                <a:solidFill>
                  <a:schemeClr val="tx1"/>
                </a:solidFill>
              </a:rPr>
              <a:t>CE-QUAL-W2 is an open-source and public domain model.</a:t>
            </a:r>
          </a:p>
          <a:p>
            <a:pPr marL="285750" indent="-285750">
              <a:buClr>
                <a:schemeClr val="tx1"/>
              </a:buClr>
              <a:buFont typeface="Arial" panose="020B0604020202020204" pitchFamily="34" charset="0"/>
              <a:buChar char="•"/>
            </a:pPr>
            <a:r>
              <a:rPr lang="en-US" sz="1600" b="0" dirty="0">
                <a:solidFill>
                  <a:schemeClr val="tx1"/>
                </a:solidFill>
              </a:rPr>
              <a:t>It may be downloaded free of charge from the CE-QUAL-W2 public GitHub site, </a:t>
            </a:r>
            <a:r>
              <a:rPr lang="en-US" sz="1600" dirty="0">
                <a:solidFill>
                  <a:schemeClr val="tx1"/>
                </a:solidFill>
                <a:hlinkClick r:id="rId3">
                  <a:extLst>
                    <a:ext uri="{A12FA001-AC4F-418D-AE19-62706E023703}">
                      <ahyp:hlinkClr xmlns:ahyp="http://schemas.microsoft.com/office/drawing/2018/hyperlinkcolor" val="tx"/>
                    </a:ext>
                  </a:extLst>
                </a:hlinkClick>
              </a:rPr>
              <a:t>https://github.com/EcohydrologyTeam/CE-QUAL-W2</a:t>
            </a:r>
            <a:endParaRPr lang="en-US" sz="1600" dirty="0">
              <a:solidFill>
                <a:schemeClr val="tx1"/>
              </a:solidFill>
            </a:endParaRPr>
          </a:p>
          <a:p>
            <a:pPr marL="285750" indent="-285750">
              <a:buClr>
                <a:schemeClr val="tx1"/>
              </a:buClr>
              <a:buFont typeface="Arial" panose="020B0604020202020204" pitchFamily="34" charset="0"/>
              <a:buChar char="•"/>
            </a:pPr>
            <a:r>
              <a:rPr lang="en-US" sz="1600" b="0" dirty="0">
                <a:solidFill>
                  <a:schemeClr val="tx1"/>
                </a:solidFill>
              </a:rPr>
              <a:t>Executable programs: </a:t>
            </a:r>
            <a:r>
              <a:rPr lang="en-US" sz="1600" dirty="0">
                <a:solidFill>
                  <a:schemeClr val="tx1"/>
                </a:solidFill>
              </a:rPr>
              <a:t>https://github.com/EcohydrologyTeam/CE-QUAL-W2/tree/main/executables</a:t>
            </a:r>
          </a:p>
          <a:p>
            <a:pPr marL="285750" indent="-285750">
              <a:buClr>
                <a:schemeClr val="tx1"/>
              </a:buClr>
              <a:buFont typeface="Arial" panose="020B0604020202020204" pitchFamily="34" charset="0"/>
              <a:buChar char="•"/>
            </a:pPr>
            <a:r>
              <a:rPr lang="en-US" sz="1600" b="0" dirty="0">
                <a:solidFill>
                  <a:schemeClr val="tx1"/>
                </a:solidFill>
              </a:rPr>
              <a:t>Example models: </a:t>
            </a:r>
            <a:r>
              <a:rPr lang="en-US" sz="1600" dirty="0">
                <a:solidFill>
                  <a:schemeClr val="tx1"/>
                </a:solidFill>
                <a:hlinkClick r:id="rId4">
                  <a:extLst>
                    <a:ext uri="{A12FA001-AC4F-418D-AE19-62706E023703}">
                      <ahyp:hlinkClr xmlns:ahyp="http://schemas.microsoft.com/office/drawing/2018/hyperlinkcolor" val="tx"/>
                    </a:ext>
                  </a:extLst>
                </a:hlinkClick>
              </a:rPr>
              <a:t>https://github.com/EcohydrologyTeam/CE-QUAL-W2/tree/main/examples</a:t>
            </a:r>
            <a:endParaRPr lang="en-US" sz="1600" dirty="0">
              <a:solidFill>
                <a:schemeClr val="tx1"/>
              </a:solidFill>
            </a:endParaRPr>
          </a:p>
          <a:p>
            <a:pPr marL="285750" indent="-285750">
              <a:buClr>
                <a:schemeClr val="tx1"/>
              </a:buClr>
              <a:buFont typeface="Arial" panose="020B0604020202020204" pitchFamily="34" charset="0"/>
              <a:buChar char="•"/>
            </a:pPr>
            <a:r>
              <a:rPr lang="en-US" sz="1600" b="0" dirty="0">
                <a:solidFill>
                  <a:schemeClr val="tx1"/>
                </a:solidFill>
              </a:rPr>
              <a:t>Source code: </a:t>
            </a:r>
            <a:r>
              <a:rPr lang="en-US" sz="1600" dirty="0">
                <a:solidFill>
                  <a:schemeClr val="tx1"/>
                </a:solidFill>
              </a:rPr>
              <a:t>https://github.com/EcohydrologyTeam/CE-QUAL-W2/tree/main/src</a:t>
            </a:r>
          </a:p>
          <a:p>
            <a:pPr marL="228600" indent="-228600">
              <a:buClr>
                <a:schemeClr val="tx1"/>
              </a:buClr>
              <a:buFont typeface="Arial" panose="020B0604020202020204" pitchFamily="34" charset="0"/>
              <a:buChar char="•"/>
            </a:pPr>
            <a:endParaRPr lang="en-US" sz="1600" b="0" dirty="0"/>
          </a:p>
          <a:p>
            <a:pPr marL="228600" indent="-228600">
              <a:buClr>
                <a:schemeClr val="tx1"/>
              </a:buClr>
              <a:buFont typeface="Arial" panose="020B0604020202020204" pitchFamily="34" charset="0"/>
              <a:buChar char="•"/>
            </a:pPr>
            <a:endParaRPr lang="en-US" sz="1600" b="0" dirty="0"/>
          </a:p>
          <a:p>
            <a:pPr marL="228600" indent="-228600">
              <a:buClr>
                <a:schemeClr val="tx1"/>
              </a:buClr>
              <a:buFont typeface="Arial" panose="020B0604020202020204" pitchFamily="34" charset="0"/>
              <a:buChar char="•"/>
            </a:pPr>
            <a:endParaRPr lang="en-US" sz="1600" b="0" dirty="0">
              <a:solidFill>
                <a:schemeClr val="tx1"/>
              </a:solidFill>
              <a:latin typeface="+mn-lt"/>
            </a:endParaRPr>
          </a:p>
        </p:txBody>
      </p:sp>
      <p:pic>
        <p:nvPicPr>
          <p:cNvPr id="6" name="Picture 5">
            <a:extLst>
              <a:ext uri="{FF2B5EF4-FFF2-40B4-BE49-F238E27FC236}">
                <a16:creationId xmlns:a16="http://schemas.microsoft.com/office/drawing/2014/main" id="{AAA3E5B2-5991-18DD-0AE6-0E72D3F8E9EC}"/>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bwMode="auto">
          <a:xfrm>
            <a:off x="528781" y="3429000"/>
            <a:ext cx="5394941" cy="2474611"/>
          </a:xfrm>
          <a:prstGeom prst="rect">
            <a:avLst/>
          </a:prstGeom>
          <a:noFill/>
          <a:ln w="9525">
            <a:solidFill>
              <a:schemeClr val="tx1"/>
            </a:solid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98D4A275-DEEA-BEE8-D8BC-CADAF875E4B3}"/>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l="2820" r="5202"/>
          <a:stretch/>
        </p:blipFill>
        <p:spPr bwMode="auto">
          <a:xfrm>
            <a:off x="6237193" y="3429000"/>
            <a:ext cx="5470639" cy="2474843"/>
          </a:xfrm>
          <a:prstGeom prst="rect">
            <a:avLst/>
          </a:prstGeom>
          <a:solidFill>
            <a:schemeClr val="bg1">
              <a:lumMod val="95000"/>
            </a:schemeClr>
          </a:solidFill>
          <a:ln w="9525">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79305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5"/>
            <a:ext cx="11780837" cy="490918"/>
          </a:xfrm>
        </p:spPr>
        <p:txBody>
          <a:bodyPr/>
          <a:lstStyle/>
          <a:p>
            <a:pPr algn="ctr"/>
            <a:r>
              <a:rPr lang="en-US" sz="2800" dirty="0">
                <a:solidFill>
                  <a:schemeClr val="tx1"/>
                </a:solidFill>
                <a:latin typeface="+mj-lt"/>
                <a:cs typeface="Times New Roman" panose="02020603050405020304" pitchFamily="18" charset="0"/>
              </a:rPr>
              <a:t>Documentation and Training Materials</a:t>
            </a:r>
          </a:p>
        </p:txBody>
      </p:sp>
      <p:sp>
        <p:nvSpPr>
          <p:cNvPr id="3" name="Content Placeholder 2"/>
          <p:cNvSpPr>
            <a:spLocks noGrp="1"/>
          </p:cNvSpPr>
          <p:nvPr>
            <p:ph idx="1"/>
          </p:nvPr>
        </p:nvSpPr>
        <p:spPr>
          <a:xfrm>
            <a:off x="406400" y="792938"/>
            <a:ext cx="11341652" cy="5220664"/>
          </a:xfrm>
        </p:spPr>
        <p:txBody>
          <a:bodyPr/>
          <a:lstStyle/>
          <a:p>
            <a:pPr marL="228600" indent="-228600">
              <a:buClr>
                <a:schemeClr val="tx1"/>
              </a:buClr>
              <a:buFont typeface="Arial" panose="020B0604020202020204" pitchFamily="34" charset="0"/>
              <a:buChar char="•"/>
            </a:pPr>
            <a:r>
              <a:rPr lang="en-US" sz="1600" b="0" dirty="0">
                <a:solidFill>
                  <a:schemeClr val="tx1"/>
                </a:solidFill>
              </a:rPr>
              <a:t>User’s manual:</a:t>
            </a:r>
          </a:p>
          <a:p>
            <a:pPr marL="800100" lvl="1" indent="-228600">
              <a:buClr>
                <a:schemeClr val="tx1"/>
              </a:buClr>
            </a:pPr>
            <a:r>
              <a:rPr lang="en-US" sz="1600" dirty="0">
                <a:solidFill>
                  <a:schemeClr val="tx1"/>
                </a:solidFill>
                <a:hlinkClick r:id="rId2">
                  <a:extLst>
                    <a:ext uri="{A12FA001-AC4F-418D-AE19-62706E023703}">
                      <ahyp:hlinkClr xmlns:ahyp="http://schemas.microsoft.com/office/drawing/2018/hyperlinkcolor" val="tx"/>
                    </a:ext>
                  </a:extLst>
                </a:hlinkClick>
              </a:rPr>
              <a:t>https://github.com/EcohydrologyTeam/CE-QUAL-W2/tree/main/documentation/model</a:t>
            </a:r>
            <a:endParaRPr lang="en-US" sz="1600" dirty="0">
              <a:solidFill>
                <a:schemeClr val="tx1"/>
              </a:solidFill>
            </a:endParaRPr>
          </a:p>
          <a:p>
            <a:pPr marL="228600" indent="-228600">
              <a:buClr>
                <a:schemeClr val="tx1"/>
              </a:buClr>
              <a:buFont typeface="Arial" panose="020B0604020202020204" pitchFamily="34" charset="0"/>
              <a:buChar char="•"/>
            </a:pPr>
            <a:r>
              <a:rPr lang="en-US" sz="1600" b="0" dirty="0">
                <a:solidFill>
                  <a:schemeClr val="tx1"/>
                </a:solidFill>
              </a:rPr>
              <a:t>Auto-port selection methodology:</a:t>
            </a:r>
          </a:p>
          <a:p>
            <a:pPr marL="800100" lvl="1" indent="-228600">
              <a:buClr>
                <a:schemeClr val="tx1"/>
              </a:buClr>
            </a:pPr>
            <a:r>
              <a:rPr lang="en-US" sz="1600" dirty="0">
                <a:solidFill>
                  <a:schemeClr val="tx1"/>
                </a:solidFill>
                <a:hlinkClick r:id="rId3">
                  <a:extLst>
                    <a:ext uri="{A12FA001-AC4F-418D-AE19-62706E023703}">
                      <ahyp:hlinkClr xmlns:ahyp="http://schemas.microsoft.com/office/drawing/2018/hyperlinkcolor" val="tx"/>
                    </a:ext>
                  </a:extLst>
                </a:hlinkClick>
              </a:rPr>
              <a:t>https://github.com/EcohydrologyTeam/CE-QUAL-W2/tree/main/documentation/USGS</a:t>
            </a:r>
            <a:endParaRPr lang="en-US" sz="1600" dirty="0">
              <a:solidFill>
                <a:schemeClr val="tx1"/>
              </a:solidFill>
            </a:endParaRPr>
          </a:p>
          <a:p>
            <a:pPr marL="228600" indent="-228600">
              <a:buClr>
                <a:schemeClr val="tx1"/>
              </a:buClr>
              <a:buFont typeface="Arial" panose="020B0604020202020204" pitchFamily="34" charset="0"/>
              <a:buChar char="•"/>
            </a:pPr>
            <a:r>
              <a:rPr lang="en-US" sz="1600" b="0" dirty="0">
                <a:solidFill>
                  <a:schemeClr val="tx1"/>
                </a:solidFill>
              </a:rPr>
              <a:t>User’ guide for post-processing tools:</a:t>
            </a:r>
          </a:p>
          <a:p>
            <a:pPr marL="800100" lvl="1" indent="-228600">
              <a:buClr>
                <a:schemeClr val="tx1"/>
              </a:buClr>
            </a:pPr>
            <a:r>
              <a:rPr lang="en-US" sz="1600" dirty="0">
                <a:solidFill>
                  <a:schemeClr val="tx1"/>
                </a:solidFill>
                <a:hlinkClick r:id="rId4">
                  <a:extLst>
                    <a:ext uri="{A12FA001-AC4F-418D-AE19-62706E023703}">
                      <ahyp:hlinkClr xmlns:ahyp="http://schemas.microsoft.com/office/drawing/2018/hyperlinkcolor" val="tx"/>
                    </a:ext>
                  </a:extLst>
                </a:hlinkClick>
              </a:rPr>
              <a:t>https://github.com/EcohydrologyTeam/CE-QUAL-W2/tree/main/documentation/W2tools%20post-processor</a:t>
            </a:r>
            <a:endParaRPr lang="en-US" sz="1600" dirty="0">
              <a:solidFill>
                <a:schemeClr val="tx1"/>
              </a:solidFill>
            </a:endParaRPr>
          </a:p>
          <a:p>
            <a:pPr marL="228600" indent="-228600">
              <a:buClr>
                <a:schemeClr val="tx1"/>
              </a:buClr>
              <a:buFont typeface="Arial" panose="020B0604020202020204" pitchFamily="34" charset="0"/>
              <a:buChar char="•"/>
            </a:pPr>
            <a:r>
              <a:rPr lang="en-US" sz="1600" b="0" dirty="0">
                <a:solidFill>
                  <a:schemeClr val="tx1"/>
                </a:solidFill>
              </a:rPr>
              <a:t>User’s guide for the Control File Converter utility program:</a:t>
            </a:r>
          </a:p>
          <a:p>
            <a:pPr marL="800100" lvl="1" indent="-228600">
              <a:buClr>
                <a:schemeClr val="tx1"/>
              </a:buClr>
            </a:pPr>
            <a:r>
              <a:rPr lang="en-US" sz="1600" dirty="0">
                <a:solidFill>
                  <a:schemeClr val="tx1"/>
                </a:solidFill>
                <a:hlinkClick r:id="rId5">
                  <a:extLst>
                    <a:ext uri="{A12FA001-AC4F-418D-AE19-62706E023703}">
                      <ahyp:hlinkClr xmlns:ahyp="http://schemas.microsoft.com/office/drawing/2018/hyperlinkcolor" val="tx"/>
                    </a:ext>
                  </a:extLst>
                </a:hlinkClick>
              </a:rPr>
              <a:t>https://github.com/EcohydrologyTeam/CE-QUAL-W2/tree/main/documentation/control%20file%20converter</a:t>
            </a:r>
            <a:endParaRPr lang="en-US" sz="1600" dirty="0">
              <a:solidFill>
                <a:schemeClr val="tx1"/>
              </a:solidFill>
            </a:endParaRPr>
          </a:p>
          <a:p>
            <a:pPr marL="285750" indent="-285750">
              <a:buClr>
                <a:schemeClr val="tx1"/>
              </a:buClr>
              <a:buFont typeface="Arial" panose="020B0604020202020204" pitchFamily="34" charset="0"/>
              <a:buChar char="•"/>
            </a:pPr>
            <a:r>
              <a:rPr lang="en-US" sz="1600" b="0" dirty="0">
                <a:solidFill>
                  <a:schemeClr val="tx1"/>
                </a:solidFill>
              </a:rPr>
              <a:t>The lecture slides, examples, program executables and other materials presented during the July 2023 CE-QUAL-W2 training course are available at:</a:t>
            </a:r>
          </a:p>
          <a:p>
            <a:pPr marL="857250" lvl="1" indent="-285750">
              <a:buClr>
                <a:schemeClr val="tx1"/>
              </a:buClr>
            </a:pPr>
            <a:r>
              <a:rPr lang="en-US" sz="1600" dirty="0">
                <a:solidFill>
                  <a:schemeClr val="tx1"/>
                </a:solidFill>
                <a:hlinkClick r:id="rId6">
                  <a:extLst>
                    <a:ext uri="{A12FA001-AC4F-418D-AE19-62706E023703}">
                      <ahyp:hlinkClr xmlns:ahyp="http://schemas.microsoft.com/office/drawing/2018/hyperlinkcolor" val="tx"/>
                    </a:ext>
                  </a:extLst>
                </a:hlinkClick>
              </a:rPr>
              <a:t>https://github.com/EcohydrologyTeam/CE-QUAL-W2-Workshop-202</a:t>
            </a:r>
            <a:r>
              <a:rPr lang="en-US" sz="1600" dirty="0">
                <a:solidFill>
                  <a:schemeClr val="tx1"/>
                </a:solidFill>
              </a:rPr>
              <a:t>3</a:t>
            </a:r>
          </a:p>
          <a:p>
            <a:pPr lvl="1" indent="0">
              <a:buClr>
                <a:schemeClr val="tx1"/>
              </a:buClr>
              <a:buNone/>
            </a:pPr>
            <a:endParaRPr lang="en-US" sz="1600" b="0" dirty="0">
              <a:solidFill>
                <a:schemeClr val="tx1"/>
              </a:solidFill>
            </a:endParaRPr>
          </a:p>
          <a:p>
            <a:pPr marL="228600" indent="-228600">
              <a:buClr>
                <a:schemeClr val="tx1"/>
              </a:buClr>
            </a:pPr>
            <a:endParaRPr lang="en-US" sz="1600" b="0" dirty="0">
              <a:solidFill>
                <a:schemeClr val="tx1"/>
              </a:solidFill>
            </a:endParaRPr>
          </a:p>
          <a:p>
            <a:pPr lvl="1" indent="0">
              <a:buClr>
                <a:schemeClr val="tx1"/>
              </a:buClr>
              <a:buNone/>
            </a:pPr>
            <a:endParaRPr lang="en-US" sz="1600" b="0" dirty="0">
              <a:solidFill>
                <a:schemeClr val="tx1"/>
              </a:solidFill>
            </a:endParaRPr>
          </a:p>
          <a:p>
            <a:pPr marL="228600" indent="-228600">
              <a:buClr>
                <a:schemeClr val="tx1"/>
              </a:buClr>
              <a:buFont typeface="Arial" panose="020B0604020202020204" pitchFamily="34" charset="0"/>
              <a:buChar char="•"/>
            </a:pPr>
            <a:endParaRPr lang="en-US" sz="1600" b="0" dirty="0">
              <a:solidFill>
                <a:schemeClr val="tx1"/>
              </a:solidFill>
            </a:endParaRPr>
          </a:p>
          <a:p>
            <a:pPr marL="228600" indent="-228600">
              <a:buClr>
                <a:schemeClr val="tx1"/>
              </a:buClr>
              <a:buFont typeface="Arial" panose="020B0604020202020204" pitchFamily="34" charset="0"/>
              <a:buChar char="•"/>
            </a:pPr>
            <a:endParaRPr lang="en-US" sz="1600"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8</a:t>
            </a:fld>
            <a:endParaRPr lang="en-US"/>
          </a:p>
        </p:txBody>
      </p:sp>
      <p:sp>
        <p:nvSpPr>
          <p:cNvPr id="8" name="Rectangle 3">
            <a:hlinkClick r:id="rId7"/>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4" name="Picture 3">
            <a:extLst>
              <a:ext uri="{FF2B5EF4-FFF2-40B4-BE49-F238E27FC236}">
                <a16:creationId xmlns:a16="http://schemas.microsoft.com/office/drawing/2014/main" id="{291D27D4-51E3-6F24-75A9-22752FD766E2}"/>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492312" y="4122091"/>
            <a:ext cx="3022114" cy="2111119"/>
          </a:xfrm>
          <a:prstGeom prst="rect">
            <a:avLst/>
          </a:prstGeom>
        </p:spPr>
      </p:pic>
      <p:pic>
        <p:nvPicPr>
          <p:cNvPr id="6" name="Picture 5">
            <a:extLst>
              <a:ext uri="{FF2B5EF4-FFF2-40B4-BE49-F238E27FC236}">
                <a16:creationId xmlns:a16="http://schemas.microsoft.com/office/drawing/2014/main" id="{B0093BFB-A75B-2D8A-8BFF-9FF1DD167137}"/>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4599607" y="4122091"/>
            <a:ext cx="2952825" cy="2127511"/>
          </a:xfrm>
          <a:prstGeom prst="rect">
            <a:avLst/>
          </a:prstGeom>
        </p:spPr>
      </p:pic>
      <p:pic>
        <p:nvPicPr>
          <p:cNvPr id="7" name="Picture 6" descr="A picture containing outdoor, tree, mountain, sky&#10;&#10;Description automatically generated">
            <a:extLst>
              <a:ext uri="{FF2B5EF4-FFF2-40B4-BE49-F238E27FC236}">
                <a16:creationId xmlns:a16="http://schemas.microsoft.com/office/drawing/2014/main" id="{A9A93CEF-EC4E-F9D2-CE02-FFC2966BEA89}"/>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8490144" y="4120428"/>
            <a:ext cx="3193761" cy="2129174"/>
          </a:xfrm>
          <a:prstGeom prst="rect">
            <a:avLst/>
          </a:prstGeom>
        </p:spPr>
      </p:pic>
    </p:spTree>
    <p:extLst>
      <p:ext uri="{BB962C8B-B14F-4D97-AF65-F5344CB8AC3E}">
        <p14:creationId xmlns:p14="http://schemas.microsoft.com/office/powerpoint/2010/main" val="3402256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763856" cy="443655"/>
          </a:xfrm>
        </p:spPr>
        <p:txBody>
          <a:bodyPr/>
          <a:lstStyle/>
          <a:p>
            <a:pPr algn="ctr"/>
            <a:r>
              <a:rPr lang="en-US" sz="2800" dirty="0">
                <a:solidFill>
                  <a:schemeClr val="tx1"/>
                </a:solidFill>
                <a:latin typeface="+mj-lt"/>
                <a:cs typeface="Times New Roman" panose="02020603050405020304" pitchFamily="18" charset="0"/>
              </a:rPr>
              <a:t>Acknowledgements</a:t>
            </a:r>
          </a:p>
        </p:txBody>
      </p:sp>
      <p:sp>
        <p:nvSpPr>
          <p:cNvPr id="3" name="Content Placeholder 2"/>
          <p:cNvSpPr>
            <a:spLocks noGrp="1"/>
          </p:cNvSpPr>
          <p:nvPr>
            <p:ph idx="1"/>
          </p:nvPr>
        </p:nvSpPr>
        <p:spPr>
          <a:xfrm>
            <a:off x="406400" y="822952"/>
            <a:ext cx="8095344" cy="4607478"/>
          </a:xfrm>
        </p:spPr>
        <p:txBody>
          <a:bodyPr/>
          <a:lstStyle/>
          <a:p>
            <a:r>
              <a:rPr lang="en-US" dirty="0">
                <a:solidFill>
                  <a:schemeClr val="tx1"/>
                </a:solidFill>
                <a:latin typeface="+mn-lt"/>
              </a:rPr>
              <a:t>Coordination and Training:</a:t>
            </a:r>
            <a:endParaRPr lang="en-US" b="0" dirty="0">
              <a:solidFill>
                <a:schemeClr val="tx1"/>
              </a:solidFill>
              <a:latin typeface="+mn-lt"/>
            </a:endParaRPr>
          </a:p>
          <a:p>
            <a:pPr marL="228600" indent="-228600">
              <a:buClr>
                <a:schemeClr val="tx1"/>
              </a:buClr>
              <a:buFont typeface="Arial" panose="020B0604020202020204" pitchFamily="34" charset="0"/>
              <a:buChar char="•"/>
            </a:pPr>
            <a:r>
              <a:rPr lang="en-US" b="0" dirty="0">
                <a:solidFill>
                  <a:schemeClr val="tx1"/>
                </a:solidFill>
                <a:latin typeface="+mn-lt"/>
              </a:rPr>
              <a:t>Lauren Melendez, ERDC Environmental Laboratory</a:t>
            </a:r>
          </a:p>
          <a:p>
            <a:endParaRPr lang="en-US" b="0" dirty="0">
              <a:solidFill>
                <a:schemeClr val="tx1"/>
              </a:solidFill>
              <a:latin typeface="+mn-lt"/>
            </a:endParaRPr>
          </a:p>
          <a:p>
            <a:r>
              <a:rPr lang="en-US" dirty="0">
                <a:solidFill>
                  <a:schemeClr val="tx1"/>
                </a:solidFill>
                <a:latin typeface="+mn-lt"/>
              </a:rPr>
              <a:t>Development:</a:t>
            </a:r>
          </a:p>
          <a:p>
            <a:pPr marL="228600" indent="-228600">
              <a:buClr>
                <a:schemeClr val="tx1"/>
              </a:buClr>
              <a:buFont typeface="Arial" panose="020B0604020202020204" pitchFamily="34" charset="0"/>
              <a:buChar char="•"/>
            </a:pPr>
            <a:r>
              <a:rPr lang="en-US" b="0" dirty="0">
                <a:solidFill>
                  <a:schemeClr val="tx1"/>
                </a:solidFill>
                <a:latin typeface="+mn-lt"/>
              </a:rPr>
              <a:t>Scott Wells, Portland State University</a:t>
            </a:r>
          </a:p>
          <a:p>
            <a:pPr marL="228600" indent="-228600">
              <a:buClr>
                <a:schemeClr val="tx1"/>
              </a:buClr>
              <a:buFont typeface="Arial" panose="020B0604020202020204" pitchFamily="34" charset="0"/>
              <a:buChar char="•"/>
            </a:pPr>
            <a:r>
              <a:rPr lang="en-US" b="0" dirty="0">
                <a:solidFill>
                  <a:schemeClr val="tx1"/>
                </a:solidFill>
                <a:latin typeface="+mn-lt"/>
              </a:rPr>
              <a:t>Zhonglong, Zhang, Portland State University</a:t>
            </a:r>
          </a:p>
          <a:p>
            <a:pPr marL="228600" indent="-228600">
              <a:buClr>
                <a:schemeClr val="tx1"/>
              </a:buClr>
              <a:buFont typeface="Arial" panose="020B0604020202020204" pitchFamily="34" charset="0"/>
              <a:buChar char="•"/>
            </a:pPr>
            <a:r>
              <a:rPr lang="en-US" b="0" dirty="0">
                <a:solidFill>
                  <a:schemeClr val="tx1"/>
                </a:solidFill>
                <a:latin typeface="+mn-lt"/>
              </a:rPr>
              <a:t>Isaac Mudge, USACE New Orleans District</a:t>
            </a:r>
          </a:p>
          <a:p>
            <a:endParaRPr lang="en-US" dirty="0">
              <a:solidFill>
                <a:schemeClr val="tx1"/>
              </a:solidFill>
              <a:latin typeface="+mn-lt"/>
            </a:endParaRPr>
          </a:p>
          <a:p>
            <a:r>
              <a:rPr lang="en-US" dirty="0">
                <a:solidFill>
                  <a:schemeClr val="tx1"/>
                </a:solidFill>
                <a:latin typeface="+mn-lt"/>
              </a:rPr>
              <a:t>Funding and Support:</a:t>
            </a:r>
          </a:p>
          <a:p>
            <a:pPr marL="228600" indent="-228600">
              <a:buClr>
                <a:schemeClr val="tx1"/>
              </a:buClr>
              <a:buFont typeface="Arial" panose="020B0604020202020204" pitchFamily="34" charset="0"/>
              <a:buChar char="•"/>
            </a:pPr>
            <a:r>
              <a:rPr lang="en-US" b="0" dirty="0">
                <a:solidFill>
                  <a:schemeClr val="tx1"/>
                </a:solidFill>
              </a:rPr>
              <a:t>USACE Numerical Model Maintenance Program, Hydraulics, Hydrology, and Coastal Community of Practice (HH&amp;C CoP)</a:t>
            </a:r>
          </a:p>
          <a:p>
            <a:pPr marL="228600" indent="-228600">
              <a:buClr>
                <a:schemeClr val="tx1"/>
              </a:buClr>
              <a:buFont typeface="Arial" panose="020B0604020202020204" pitchFamily="34" charset="0"/>
              <a:buChar char="•"/>
            </a:pPr>
            <a:r>
              <a:rPr lang="en-US" b="0" dirty="0">
                <a:solidFill>
                  <a:schemeClr val="tx1"/>
                </a:solidFill>
                <a:latin typeface="+mn-lt"/>
              </a:rPr>
              <a:t>Ecosystem Management and Restoration Research Program (EMRRP)</a:t>
            </a:r>
          </a:p>
          <a:p>
            <a:pPr marL="228600" indent="-228600">
              <a:buClr>
                <a:schemeClr val="tx1"/>
              </a:buClr>
              <a:buFont typeface="Arial" panose="020B0604020202020204" pitchFamily="34" charset="0"/>
              <a:buChar char="•"/>
            </a:pPr>
            <a:r>
              <a:rPr lang="en-US" b="0" dirty="0">
                <a:solidFill>
                  <a:schemeClr val="tx1"/>
                </a:solidFill>
                <a:latin typeface="+mn-lt"/>
              </a:rPr>
              <a:t>Aquatic Nuisance Species Research Program (ANSRP)</a:t>
            </a:r>
          </a:p>
          <a:p>
            <a:endParaRPr lang="en-US" b="0" dirty="0">
              <a:solidFill>
                <a:schemeClr val="tx1"/>
              </a:solidFill>
              <a:latin typeface="+mn-lt"/>
            </a:endParaRPr>
          </a:p>
          <a:p>
            <a:endParaRPr lang="en-US" b="0" dirty="0">
              <a:solidFill>
                <a:schemeClr val="tx1"/>
              </a:solidFill>
              <a:latin typeface="+mn-lt"/>
            </a:endParaRPr>
          </a:p>
          <a:p>
            <a:endParaRPr lang="en-US" b="0" dirty="0">
              <a:solidFill>
                <a:schemeClr val="tx1"/>
              </a:solidFill>
              <a:latin typeface="+mn-lt"/>
            </a:endParaRPr>
          </a:p>
          <a:p>
            <a:endParaRPr lang="en-US" b="0" dirty="0">
              <a:solidFill>
                <a:schemeClr val="tx1"/>
              </a:solidFill>
              <a:latin typeface="+mn-lt"/>
            </a:endParaRPr>
          </a:p>
          <a:p>
            <a:endParaRPr lang="en-US" sz="1600"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9</a:t>
            </a:fld>
            <a:endParaRPr lang="en-US"/>
          </a:p>
        </p:txBody>
      </p:sp>
      <p:pic>
        <p:nvPicPr>
          <p:cNvPr id="6" name="Picture 5" descr="A picture containing cake, birthday, indoor, decorated&#10;&#10;Description automatically generated">
            <a:extLst>
              <a:ext uri="{FF2B5EF4-FFF2-40B4-BE49-F238E27FC236}">
                <a16:creationId xmlns:a16="http://schemas.microsoft.com/office/drawing/2014/main" id="{C96A2128-96B1-3C4F-C0BB-DFEE4921A96A}"/>
              </a:ext>
            </a:extLst>
          </p:cNvPr>
          <p:cNvPicPr>
            <a:picLocks noChangeAspect="1"/>
          </p:cNvPicPr>
          <p:nvPr/>
        </p:nvPicPr>
        <p:blipFill>
          <a:blip r:embed="rId2"/>
          <a:stretch>
            <a:fillRect/>
          </a:stretch>
        </p:blipFill>
        <p:spPr>
          <a:xfrm>
            <a:off x="7236374" y="629995"/>
            <a:ext cx="4284663" cy="6063339"/>
          </a:xfrm>
          <a:prstGeom prst="rect">
            <a:avLst/>
          </a:prstGeom>
        </p:spPr>
      </p:pic>
      <p:sp>
        <p:nvSpPr>
          <p:cNvPr id="8" name="TextBox 7">
            <a:extLst>
              <a:ext uri="{FF2B5EF4-FFF2-40B4-BE49-F238E27FC236}">
                <a16:creationId xmlns:a16="http://schemas.microsoft.com/office/drawing/2014/main" id="{9C9FB11D-D3AA-2CC4-BEFC-974C895B85BD}"/>
              </a:ext>
            </a:extLst>
          </p:cNvPr>
          <p:cNvSpPr txBox="1"/>
          <p:nvPr/>
        </p:nvSpPr>
        <p:spPr>
          <a:xfrm>
            <a:off x="9325853" y="1069237"/>
            <a:ext cx="1858717"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latin typeface="Arial"/>
                <a:ea typeface="ＭＳ Ｐゴシック"/>
                <a:cs typeface="Arial"/>
              </a:rPr>
              <a:t>Graphics by Lauren Melendez</a:t>
            </a:r>
            <a:endParaRPr lang="en-US" sz="1600" dirty="0">
              <a:cs typeface="Arial" pitchFamily="34" charset="0"/>
            </a:endParaRPr>
          </a:p>
        </p:txBody>
      </p:sp>
    </p:spTree>
    <p:extLst>
      <p:ext uri="{BB962C8B-B14F-4D97-AF65-F5344CB8AC3E}">
        <p14:creationId xmlns:p14="http://schemas.microsoft.com/office/powerpoint/2010/main" val="773594182"/>
      </p:ext>
    </p:extLst>
  </p:cSld>
  <p:clrMapOvr>
    <a:masterClrMapping/>
  </p:clrMapOvr>
</p:sld>
</file>

<file path=ppt/theme/theme1.xml><?xml version="1.0" encoding="utf-8"?>
<a:theme xmlns:a="http://schemas.openxmlformats.org/drawingml/2006/main" name="Title Slide Templates">
  <a:themeElements>
    <a:clrScheme name="Custom 2">
      <a:dk1>
        <a:srgbClr val="000000"/>
      </a:dk1>
      <a:lt1>
        <a:srgbClr val="FFFFFF"/>
      </a:lt1>
      <a:dk2>
        <a:srgbClr val="83847A"/>
      </a:dk2>
      <a:lt2>
        <a:srgbClr val="A3A3A3"/>
      </a:lt2>
      <a:accent1>
        <a:srgbClr val="82786F"/>
      </a:accent1>
      <a:accent2>
        <a:srgbClr val="6E8778"/>
      </a:accent2>
      <a:accent3>
        <a:srgbClr val="705C38"/>
      </a:accent3>
      <a:accent4>
        <a:srgbClr val="3E6682"/>
      </a:accent4>
      <a:accent5>
        <a:srgbClr val="663830"/>
      </a:accent5>
      <a:accent6>
        <a:srgbClr val="EF4135"/>
      </a:accent6>
      <a:hlink>
        <a:srgbClr val="3E6682"/>
      </a:hlink>
      <a:folHlink>
        <a:srgbClr val="EF413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122F0FA2-19C7-43A3-AA26-1FC3028BC721}" vid="{2BB31517-1312-4F35-8F70-B9A7CDB59602}"/>
    </a:ext>
  </a:extLst>
</a:theme>
</file>

<file path=ppt/theme/theme2.xml><?xml version="1.0" encoding="utf-8"?>
<a:theme xmlns:a="http://schemas.openxmlformats.org/drawingml/2006/main" name="UNCL // FOUO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A99B459A-8B1A-4C1C-862F-E0F9CCA22596}"/>
    </a:ext>
  </a:extLst>
</a:theme>
</file>

<file path=ppt/theme/theme3.xml><?xml version="1.0" encoding="utf-8"?>
<a:theme xmlns:a="http://schemas.openxmlformats.org/drawingml/2006/main" name="UNCLASSIFIED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63E75002-AE9D-4785-8124-3AFCCDC59DC3}"/>
    </a:ext>
  </a:extLst>
</a:theme>
</file>

<file path=ppt/theme/theme4.xml><?xml version="1.0" encoding="utf-8"?>
<a:theme xmlns:a="http://schemas.openxmlformats.org/drawingml/2006/main" name="Custom Classification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C6CC15A3-3625-4B74-BD53-DE8C42AE3990}"/>
    </a:ext>
  </a:extLst>
</a:theme>
</file>

<file path=ppt/theme/theme5.xml><?xml version="1.0" encoding="utf-8"?>
<a:theme xmlns:a="http://schemas.openxmlformats.org/drawingml/2006/main" name="Standard White Them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0957B2FE-61BF-4E25-9901-9769BBB77ACE}"/>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3868113-c0a5-43de-a876-5fe4e9e92519">
      <Terms xmlns="http://schemas.microsoft.com/office/infopath/2007/PartnerControls"/>
    </lcf76f155ced4ddcb4097134ff3c332f>
    <TaxCatchAll xmlns="33812d21-cc6d-40d3-8190-1784895c4f86"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1AF2FAC55F63A40BD9EED0C36836299" ma:contentTypeVersion="7" ma:contentTypeDescription="Create a new document." ma:contentTypeScope="" ma:versionID="b597350ac56df3b205f31c92d01b5399">
  <xsd:schema xmlns:xsd="http://www.w3.org/2001/XMLSchema" xmlns:xs="http://www.w3.org/2001/XMLSchema" xmlns:p="http://schemas.microsoft.com/office/2006/metadata/properties" xmlns:ns2="83868113-c0a5-43de-a876-5fe4e9e92519" xmlns:ns3="33812d21-cc6d-40d3-8190-1784895c4f86" targetNamespace="http://schemas.microsoft.com/office/2006/metadata/properties" ma:root="true" ma:fieldsID="d68b58b16e26a3cc352e2bbfa603f9b3" ns2:_="" ns3:_="">
    <xsd:import namespace="83868113-c0a5-43de-a876-5fe4e9e92519"/>
    <xsd:import namespace="33812d21-cc6d-40d3-8190-1784895c4f86"/>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868113-c0a5-43de-a876-5fe4e9e925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2e6c1609-49e0-4fdc-8f5b-8b798a969131"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3812d21-cc6d-40d3-8190-1784895c4f86"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c54ceb61-3fcb-461d-8e52-255959401034}" ma:internalName="TaxCatchAll" ma:showField="CatchAllData" ma:web="33812d21-cc6d-40d3-8190-1784895c4f8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991F692-3C53-4CCC-ABAB-DE325E273E84}">
  <ds:schemaRefs>
    <ds:schemaRef ds:uri="http://schemas.microsoft.com/office/2006/metadata/properties"/>
    <ds:schemaRef ds:uri="http://schemas.microsoft.com/sharepoint/v3"/>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 ds:uri="d0df2f8a-2bd1-4a75-833f-ab046cdad13d"/>
    <ds:schemaRef ds:uri="3d7cd9bf-014c-4164-aa31-ccc0b16984c2"/>
    <ds:schemaRef ds:uri="83868113-c0a5-43de-a876-5fe4e9e92519"/>
    <ds:schemaRef ds:uri="33812d21-cc6d-40d3-8190-1784895c4f86"/>
  </ds:schemaRefs>
</ds:datastoreItem>
</file>

<file path=customXml/itemProps2.xml><?xml version="1.0" encoding="utf-8"?>
<ds:datastoreItem xmlns:ds="http://schemas.openxmlformats.org/officeDocument/2006/customXml" ds:itemID="{B2427066-D45A-4163-A7FF-2C1E0E496B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868113-c0a5-43de-a876-5fe4e9e92519"/>
    <ds:schemaRef ds:uri="33812d21-cc6d-40d3-8190-1784895c4f8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58FABFF-2334-4719-9D84-3E10528D1EE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ERDC PowerPoint Template - CUI</Template>
  <TotalTime>462</TotalTime>
  <Words>1112</Words>
  <Application>Microsoft Macintosh PowerPoint</Application>
  <PresentationFormat>Widescreen</PresentationFormat>
  <Paragraphs>126</Paragraphs>
  <Slides>9</Slides>
  <Notes>1</Notes>
  <HiddenSlides>0</HiddenSlides>
  <MMClips>0</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9</vt:i4>
      </vt:variant>
    </vt:vector>
  </HeadingPairs>
  <TitlesOfParts>
    <vt:vector size="19" baseType="lpstr">
      <vt:lpstr>-apple-system</vt:lpstr>
      <vt:lpstr>Arial</vt:lpstr>
      <vt:lpstr>Calibri</vt:lpstr>
      <vt:lpstr>Courier New</vt:lpstr>
      <vt:lpstr>Wingdings</vt:lpstr>
      <vt:lpstr>Title Slide Templates</vt:lpstr>
      <vt:lpstr>UNCL // FOUO Content</vt:lpstr>
      <vt:lpstr>UNCLASSIFIED Content</vt:lpstr>
      <vt:lpstr>Custom Classification Content</vt:lpstr>
      <vt:lpstr>Standard White Theme</vt:lpstr>
      <vt:lpstr>CE-QUAL-W2 Overview</vt:lpstr>
      <vt:lpstr>CE-QUAL-W2 Overview</vt:lpstr>
      <vt:lpstr>Purpose</vt:lpstr>
      <vt:lpstr>Ideal CE-QUAL-W2 Applications</vt:lpstr>
      <vt:lpstr>Past and Current Applications of CE-QUAL-W2</vt:lpstr>
      <vt:lpstr>Benefits</vt:lpstr>
      <vt:lpstr>Download/Access</vt:lpstr>
      <vt:lpstr>Documentation and Training Materials</vt:lpstr>
      <vt:lpstr>Acknowledgements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CE-QUAL-W2 workshop Bathymetry</dc:title>
  <dc:creator>Melendez, Lauren L CIV USARMY CEERD-EL (USA)</dc:creator>
  <cp:lastModifiedBy>Steissberg, Todd E CIV USARMY CEERD-EL (USA)</cp:lastModifiedBy>
  <cp:revision>482</cp:revision>
  <cp:lastPrinted>2018-03-14T15:02:38Z</cp:lastPrinted>
  <dcterms:created xsi:type="dcterms:W3CDTF">2022-08-04T21:02:01Z</dcterms:created>
  <dcterms:modified xsi:type="dcterms:W3CDTF">2023-08-03T13:55:00Z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0x01010031AF2FAC55F63A40BD9EED0C36836299</vt:lpwstr>
  </property>
  <property fmtid="{D5CDD505-2E9C-101B-9397-08002B2CF9AE}" pid="3" name="MediaServiceImageTags">
    <vt:lpwstr/>
  </property>
</Properties>
</file>

<file path=docProps/thumbnail.jpeg>
</file>